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charts/chart2.xml" ContentType="application/vnd.openxmlformats-officedocument.drawingml.chart+xml"/>
  <Override PartName="/ppt/notesSlides/notesSlide41.xml" ContentType="application/vnd.openxmlformats-officedocument.presentationml.notesSlide+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notesSlides/notesSlide44.xml" ContentType="application/vnd.openxmlformats-officedocument.presentationml.notesSlide+xml"/>
  <Override PartName="/ppt/charts/chart5.xml" ContentType="application/vnd.openxmlformats-officedocument.drawingml.chart+xml"/>
  <Override PartName="/ppt/notesSlides/notesSlide45.xml" ContentType="application/vnd.openxmlformats-officedocument.presentationml.notesSlide+xml"/>
  <Override PartName="/ppt/charts/chart6.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7.xml" ContentType="application/vnd.openxmlformats-officedocument.drawingml.chart+xml"/>
  <Override PartName="/ppt/notesSlides/notesSlide49.xml" ContentType="application/vnd.openxmlformats-officedocument.presentationml.notesSlide+xml"/>
  <Override PartName="/ppt/charts/chart8.xml" ContentType="application/vnd.openxmlformats-officedocument.drawingml.chart+xml"/>
  <Override PartName="/ppt/notesSlides/notesSlide50.xml" ContentType="application/vnd.openxmlformats-officedocument.presentationml.notesSlide+xml"/>
  <Override PartName="/ppt/charts/chart9.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0.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341" r:id="rId2"/>
    <p:sldId id="342" r:id="rId3"/>
    <p:sldId id="343" r:id="rId4"/>
    <p:sldId id="345" r:id="rId5"/>
    <p:sldId id="346" r:id="rId6"/>
    <p:sldId id="344" r:id="rId7"/>
    <p:sldId id="292" r:id="rId8"/>
    <p:sldId id="296" r:id="rId9"/>
    <p:sldId id="349" r:id="rId10"/>
    <p:sldId id="397" r:id="rId11"/>
    <p:sldId id="300" r:id="rId12"/>
    <p:sldId id="301" r:id="rId13"/>
    <p:sldId id="302" r:id="rId14"/>
    <p:sldId id="327" r:id="rId15"/>
    <p:sldId id="303" r:id="rId16"/>
    <p:sldId id="304" r:id="rId17"/>
    <p:sldId id="305" r:id="rId18"/>
    <p:sldId id="307" r:id="rId19"/>
    <p:sldId id="319" r:id="rId20"/>
    <p:sldId id="320" r:id="rId21"/>
    <p:sldId id="309" r:id="rId22"/>
    <p:sldId id="352" r:id="rId23"/>
    <p:sldId id="351" r:id="rId24"/>
    <p:sldId id="310" r:id="rId25"/>
    <p:sldId id="311" r:id="rId26"/>
    <p:sldId id="312" r:id="rId27"/>
    <p:sldId id="328" r:id="rId28"/>
    <p:sldId id="329" r:id="rId29"/>
    <p:sldId id="330" r:id="rId30"/>
    <p:sldId id="313" r:id="rId31"/>
    <p:sldId id="353" r:id="rId32"/>
    <p:sldId id="315" r:id="rId33"/>
    <p:sldId id="354" r:id="rId34"/>
    <p:sldId id="332" r:id="rId35"/>
    <p:sldId id="317" r:id="rId36"/>
    <p:sldId id="362" r:id="rId37"/>
    <p:sldId id="363" r:id="rId38"/>
    <p:sldId id="364" r:id="rId39"/>
    <p:sldId id="365" r:id="rId40"/>
    <p:sldId id="366" r:id="rId41"/>
    <p:sldId id="367" r:id="rId42"/>
    <p:sldId id="369" r:id="rId43"/>
    <p:sldId id="370" r:id="rId44"/>
    <p:sldId id="371" r:id="rId45"/>
    <p:sldId id="372" r:id="rId46"/>
    <p:sldId id="373" r:id="rId47"/>
    <p:sldId id="374" r:id="rId48"/>
    <p:sldId id="375" r:id="rId49"/>
    <p:sldId id="376" r:id="rId50"/>
    <p:sldId id="377" r:id="rId51"/>
    <p:sldId id="384" r:id="rId52"/>
    <p:sldId id="385" r:id="rId53"/>
    <p:sldId id="387" r:id="rId54"/>
    <p:sldId id="388" r:id="rId55"/>
    <p:sldId id="389" r:id="rId56"/>
    <p:sldId id="390" r:id="rId57"/>
    <p:sldId id="393" r:id="rId58"/>
    <p:sldId id="391" r:id="rId59"/>
    <p:sldId id="392" r:id="rId60"/>
    <p:sldId id="394" r:id="rId61"/>
    <p:sldId id="395" r:id="rId62"/>
    <p:sldId id="399" r:id="rId63"/>
    <p:sldId id="400" r:id="rId64"/>
    <p:sldId id="355"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D42"/>
    <a:srgbClr val="26AC96"/>
    <a:srgbClr val="FD2B34"/>
    <a:srgbClr val="D83BCA"/>
    <a:srgbClr val="00C814"/>
    <a:srgbClr val="7B1C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14" autoAdjust="0"/>
  </p:normalViewPr>
  <p:slideViewPr>
    <p:cSldViewPr>
      <p:cViewPr>
        <p:scale>
          <a:sx n="85" d="100"/>
          <a:sy n="85" d="100"/>
        </p:scale>
        <p:origin x="-11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7"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19"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7"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7"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Keith%20Weber's%20Hard%20Drive:Users:khweber:Desktop:Aron%20RME:Charts%20for%20Theorem%2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Keith%20Weber's%20Hard%20Drive:Users:khweber:Desktop:Aron%20RME:Charts%20for%20Theorem%20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Keith%20Weber's%20Hard%20Drive:Users:khweber:Desktop:Aron%20RME:Charts%20for%20Theorem%20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Keith%20Weber's%20Hard%20Drive:Users:khweber:Desktop:Aron%20RME:Charts%20for%20Theorem%2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Keith%20Weber's%20Hard%20Drive:Users:khweber:Desktop:Aron%20RME:Charts%20for%20Theorem%20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Keith%20Weber's%20Hard%20Drive:Users:khweber:Desktop:Aron%20RME:Charts%20for%20Theorem%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133277117495"/>
          <c:y val="0.0384204909284952"/>
          <c:w val="0.897866722882505"/>
          <c:h val="0.85638568391331"/>
        </c:manualLayout>
      </c:layout>
      <c:barChart>
        <c:barDir val="col"/>
        <c:grouping val="clustered"/>
        <c:varyColors val="0"/>
        <c:ser>
          <c:idx val="0"/>
          <c:order val="0"/>
          <c:spPr>
            <a:solidFill>
              <a:srgbClr val="008000"/>
            </a:solidFill>
          </c:spPr>
          <c:invertIfNegative val="0"/>
          <c:cat>
            <c:strRef>
              <c:f>Sheet1!$A$3:$A$4</c:f>
              <c:strCache>
                <c:ptCount val="2"/>
                <c:pt idx="0">
                  <c:v>Valid proof</c:v>
                </c:pt>
                <c:pt idx="1">
                  <c:v>Invalid proof</c:v>
                </c:pt>
              </c:strCache>
            </c:strRef>
          </c:cat>
          <c:val>
            <c:numRef>
              <c:f>Sheet1!$B$3:$B$4</c:f>
              <c:numCache>
                <c:formatCode>General</c:formatCode>
                <c:ptCount val="2"/>
                <c:pt idx="0">
                  <c:v>103.0</c:v>
                </c:pt>
                <c:pt idx="1">
                  <c:v>3.0</c:v>
                </c:pt>
              </c:numCache>
            </c:numRef>
          </c:val>
        </c:ser>
        <c:dLbls>
          <c:showLegendKey val="0"/>
          <c:showVal val="0"/>
          <c:showCatName val="0"/>
          <c:showSerName val="0"/>
          <c:showPercent val="0"/>
          <c:showBubbleSize val="0"/>
        </c:dLbls>
        <c:gapWidth val="150"/>
        <c:axId val="-2094995256"/>
        <c:axId val="-2094988840"/>
      </c:barChart>
      <c:catAx>
        <c:axId val="-2094995256"/>
        <c:scaling>
          <c:orientation val="minMax"/>
        </c:scaling>
        <c:delete val="0"/>
        <c:axPos val="b"/>
        <c:majorTickMark val="out"/>
        <c:minorTickMark val="none"/>
        <c:tickLblPos val="nextTo"/>
        <c:txPr>
          <a:bodyPr/>
          <a:lstStyle/>
          <a:p>
            <a:pPr>
              <a:defRPr sz="2400"/>
            </a:pPr>
            <a:endParaRPr lang="en-US"/>
          </a:p>
        </c:txPr>
        <c:crossAx val="-2094988840"/>
        <c:crosses val="autoZero"/>
        <c:auto val="1"/>
        <c:lblAlgn val="ctr"/>
        <c:lblOffset val="100"/>
        <c:noMultiLvlLbl val="0"/>
      </c:catAx>
      <c:valAx>
        <c:axId val="-2094988840"/>
        <c:scaling>
          <c:orientation val="minMax"/>
          <c:max val="106.0"/>
          <c:min val="0.0"/>
        </c:scaling>
        <c:delete val="0"/>
        <c:axPos val="l"/>
        <c:majorGridlines/>
        <c:numFmt formatCode="General" sourceLinked="1"/>
        <c:majorTickMark val="out"/>
        <c:minorTickMark val="none"/>
        <c:tickLblPos val="nextTo"/>
        <c:txPr>
          <a:bodyPr/>
          <a:lstStyle/>
          <a:p>
            <a:pPr>
              <a:defRPr sz="2000" baseline="0"/>
            </a:pPr>
            <a:endParaRPr lang="en-US"/>
          </a:p>
        </c:txPr>
        <c:crossAx val="-2094995256"/>
        <c:crosses val="autoZero"/>
        <c:crossBetween val="between"/>
        <c:majorUnit val="106.0"/>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Sheet1!$A$1:$A$9</c:f>
              <c:strCache>
                <c:ptCount val="9"/>
                <c:pt idx="0">
                  <c:v>Certainty</c:v>
                </c:pt>
                <c:pt idx="1">
                  <c:v>High Confidence</c:v>
                </c:pt>
                <c:pt idx="2">
                  <c:v>Deductive argument</c:v>
                </c:pt>
                <c:pt idx="3">
                  <c:v>Blueprint</c:v>
                </c:pt>
                <c:pt idx="4">
                  <c:v>Translatable to axiomatic theory</c:v>
                </c:pt>
                <c:pt idx="5">
                  <c:v>Explains why</c:v>
                </c:pt>
                <c:pt idx="6">
                  <c:v>Convinces a community</c:v>
                </c:pt>
                <c:pt idx="7">
                  <c:v>None of the above</c:v>
                </c:pt>
                <c:pt idx="8">
                  <c:v>No single essence</c:v>
                </c:pt>
              </c:strCache>
            </c:strRef>
          </c:cat>
          <c:val>
            <c:numRef>
              <c:f>Sheet1!$B$1:$B$9</c:f>
              <c:numCache>
                <c:formatCode>General</c:formatCode>
                <c:ptCount val="9"/>
                <c:pt idx="0">
                  <c:v>24.0</c:v>
                </c:pt>
                <c:pt idx="1">
                  <c:v>3.0</c:v>
                </c:pt>
                <c:pt idx="2">
                  <c:v>12.0</c:v>
                </c:pt>
                <c:pt idx="3">
                  <c:v>28.0</c:v>
                </c:pt>
                <c:pt idx="4">
                  <c:v>17.0</c:v>
                </c:pt>
                <c:pt idx="5">
                  <c:v>6.0</c:v>
                </c:pt>
                <c:pt idx="6">
                  <c:v>5.0</c:v>
                </c:pt>
                <c:pt idx="7">
                  <c:v>0.0</c:v>
                </c:pt>
                <c:pt idx="8">
                  <c:v>11.0</c:v>
                </c:pt>
              </c:numCache>
            </c:numRef>
          </c:val>
        </c:ser>
        <c:dLbls>
          <c:showLegendKey val="0"/>
          <c:showVal val="0"/>
          <c:showCatName val="0"/>
          <c:showSerName val="0"/>
          <c:showPercent val="0"/>
          <c:showBubbleSize val="0"/>
        </c:dLbls>
        <c:gapWidth val="150"/>
        <c:axId val="-2090085128"/>
        <c:axId val="-2090082088"/>
      </c:barChart>
      <c:catAx>
        <c:axId val="-2090085128"/>
        <c:scaling>
          <c:orientation val="minMax"/>
        </c:scaling>
        <c:delete val="0"/>
        <c:axPos val="b"/>
        <c:majorTickMark val="out"/>
        <c:minorTickMark val="none"/>
        <c:tickLblPos val="nextTo"/>
        <c:txPr>
          <a:bodyPr/>
          <a:lstStyle/>
          <a:p>
            <a:pPr>
              <a:defRPr sz="1400"/>
            </a:pPr>
            <a:endParaRPr lang="en-US"/>
          </a:p>
        </c:txPr>
        <c:crossAx val="-2090082088"/>
        <c:crosses val="autoZero"/>
        <c:auto val="1"/>
        <c:lblAlgn val="ctr"/>
        <c:lblOffset val="100"/>
        <c:noMultiLvlLbl val="0"/>
      </c:catAx>
      <c:valAx>
        <c:axId val="-2090082088"/>
        <c:scaling>
          <c:orientation val="minMax"/>
          <c:max val="106.0"/>
          <c:min val="0.0"/>
        </c:scaling>
        <c:delete val="0"/>
        <c:axPos val="l"/>
        <c:majorGridlines/>
        <c:numFmt formatCode="General" sourceLinked="1"/>
        <c:majorTickMark val="out"/>
        <c:minorTickMark val="none"/>
        <c:tickLblPos val="nextTo"/>
        <c:crossAx val="-2090085128"/>
        <c:crosses val="autoZero"/>
        <c:crossBetween val="between"/>
        <c:majorUnit val="106.0"/>
        <c:minorUnit val="21.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Sheet1!$H$2:$H$6</c:f>
              <c:strCache>
                <c:ptCount val="5"/>
                <c:pt idx="0">
                  <c:v>91%-100%</c:v>
                </c:pt>
                <c:pt idx="1">
                  <c:v>71%-90%</c:v>
                </c:pt>
                <c:pt idx="2">
                  <c:v>51%-70%</c:v>
                </c:pt>
                <c:pt idx="3">
                  <c:v>26%-50%</c:v>
                </c:pt>
                <c:pt idx="4">
                  <c:v>0%-25%</c:v>
                </c:pt>
              </c:strCache>
            </c:strRef>
          </c:cat>
          <c:val>
            <c:numRef>
              <c:f>Sheet1!$I$2:$I$6</c:f>
              <c:numCache>
                <c:formatCode>General</c:formatCode>
                <c:ptCount val="5"/>
                <c:pt idx="0">
                  <c:v>93.0</c:v>
                </c:pt>
                <c:pt idx="1">
                  <c:v>10.0</c:v>
                </c:pt>
                <c:pt idx="2">
                  <c:v>2.0</c:v>
                </c:pt>
                <c:pt idx="3">
                  <c:v>0.0</c:v>
                </c:pt>
                <c:pt idx="4">
                  <c:v>1.0</c:v>
                </c:pt>
              </c:numCache>
            </c:numRef>
          </c:val>
        </c:ser>
        <c:dLbls>
          <c:showLegendKey val="0"/>
          <c:showVal val="0"/>
          <c:showCatName val="0"/>
          <c:showSerName val="0"/>
          <c:showPercent val="0"/>
          <c:showBubbleSize val="0"/>
        </c:dLbls>
        <c:gapWidth val="150"/>
        <c:axId val="-2091133992"/>
        <c:axId val="-2091007208"/>
      </c:barChart>
      <c:catAx>
        <c:axId val="-2091133992"/>
        <c:scaling>
          <c:orientation val="minMax"/>
        </c:scaling>
        <c:delete val="0"/>
        <c:axPos val="b"/>
        <c:majorTickMark val="out"/>
        <c:minorTickMark val="none"/>
        <c:tickLblPos val="nextTo"/>
        <c:txPr>
          <a:bodyPr/>
          <a:lstStyle/>
          <a:p>
            <a:pPr>
              <a:defRPr sz="2400"/>
            </a:pPr>
            <a:endParaRPr lang="en-US"/>
          </a:p>
        </c:txPr>
        <c:crossAx val="-2091007208"/>
        <c:crosses val="autoZero"/>
        <c:auto val="1"/>
        <c:lblAlgn val="ctr"/>
        <c:lblOffset val="100"/>
        <c:noMultiLvlLbl val="0"/>
      </c:catAx>
      <c:valAx>
        <c:axId val="-2091007208"/>
        <c:scaling>
          <c:orientation val="minMax"/>
          <c:max val="106.0"/>
          <c:min val="0.0"/>
        </c:scaling>
        <c:delete val="0"/>
        <c:axPos val="l"/>
        <c:majorGridlines/>
        <c:numFmt formatCode="General" sourceLinked="1"/>
        <c:majorTickMark val="out"/>
        <c:minorTickMark val="none"/>
        <c:tickLblPos val="nextTo"/>
        <c:txPr>
          <a:bodyPr/>
          <a:lstStyle/>
          <a:p>
            <a:pPr>
              <a:defRPr sz="1600"/>
            </a:pPr>
            <a:endParaRPr lang="en-US"/>
          </a:p>
        </c:txPr>
        <c:crossAx val="-2091133992"/>
        <c:crosses val="autoZero"/>
        <c:crossBetween val="between"/>
        <c:majorUnit val="106.0"/>
        <c:minorUnit val="21.2"/>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Sheet1!$L$2:$L$5</c:f>
              <c:strCache>
                <c:ptCount val="4"/>
                <c:pt idx="0">
                  <c:v>Valid in nearly all contexts</c:v>
                </c:pt>
                <c:pt idx="1">
                  <c:v>Valid but contextual</c:v>
                </c:pt>
                <c:pt idx="2">
                  <c:v>Invalid but contextual</c:v>
                </c:pt>
                <c:pt idx="3">
                  <c:v>Invalid in nearly all contexts</c:v>
                </c:pt>
              </c:strCache>
            </c:strRef>
          </c:cat>
          <c:val>
            <c:numRef>
              <c:f>Sheet1!$M$2:$M$5</c:f>
              <c:numCache>
                <c:formatCode>General</c:formatCode>
                <c:ptCount val="4"/>
                <c:pt idx="0">
                  <c:v>95.0</c:v>
                </c:pt>
                <c:pt idx="1">
                  <c:v>8.0</c:v>
                </c:pt>
                <c:pt idx="2">
                  <c:v>2.0</c:v>
                </c:pt>
                <c:pt idx="3">
                  <c:v>1.0</c:v>
                </c:pt>
              </c:numCache>
            </c:numRef>
          </c:val>
        </c:ser>
        <c:dLbls>
          <c:showLegendKey val="0"/>
          <c:showVal val="0"/>
          <c:showCatName val="0"/>
          <c:showSerName val="0"/>
          <c:showPercent val="0"/>
          <c:showBubbleSize val="0"/>
        </c:dLbls>
        <c:gapWidth val="150"/>
        <c:axId val="-2091000712"/>
        <c:axId val="-2090997672"/>
      </c:barChart>
      <c:catAx>
        <c:axId val="-2091000712"/>
        <c:scaling>
          <c:orientation val="minMax"/>
        </c:scaling>
        <c:delete val="0"/>
        <c:axPos val="b"/>
        <c:majorTickMark val="out"/>
        <c:minorTickMark val="none"/>
        <c:tickLblPos val="nextTo"/>
        <c:txPr>
          <a:bodyPr/>
          <a:lstStyle/>
          <a:p>
            <a:pPr>
              <a:defRPr sz="1400"/>
            </a:pPr>
            <a:endParaRPr lang="en-US"/>
          </a:p>
        </c:txPr>
        <c:crossAx val="-2090997672"/>
        <c:crosses val="autoZero"/>
        <c:auto val="1"/>
        <c:lblAlgn val="ctr"/>
        <c:lblOffset val="100"/>
        <c:noMultiLvlLbl val="0"/>
      </c:catAx>
      <c:valAx>
        <c:axId val="-2090997672"/>
        <c:scaling>
          <c:orientation val="minMax"/>
          <c:max val="106.0"/>
          <c:min val="0.0"/>
        </c:scaling>
        <c:delete val="0"/>
        <c:axPos val="l"/>
        <c:majorGridlines/>
        <c:numFmt formatCode="General" sourceLinked="1"/>
        <c:majorTickMark val="out"/>
        <c:minorTickMark val="none"/>
        <c:tickLblPos val="nextTo"/>
        <c:crossAx val="-2091000712"/>
        <c:crosses val="autoZero"/>
        <c:crossBetween val="between"/>
        <c:majorUnit val="106.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Sheet1!$A$3:$A$4</c:f>
              <c:strCache>
                <c:ptCount val="2"/>
                <c:pt idx="0">
                  <c:v>Valid proof</c:v>
                </c:pt>
                <c:pt idx="1">
                  <c:v>Invalid proof</c:v>
                </c:pt>
              </c:strCache>
            </c:strRef>
          </c:cat>
          <c:val>
            <c:numRef>
              <c:f>Sheet1!$B$3:$B$4</c:f>
              <c:numCache>
                <c:formatCode>General</c:formatCode>
                <c:ptCount val="2"/>
                <c:pt idx="0">
                  <c:v>0.0</c:v>
                </c:pt>
                <c:pt idx="1">
                  <c:v>108.0</c:v>
                </c:pt>
              </c:numCache>
            </c:numRef>
          </c:val>
        </c:ser>
        <c:dLbls>
          <c:showLegendKey val="0"/>
          <c:showVal val="0"/>
          <c:showCatName val="0"/>
          <c:showSerName val="0"/>
          <c:showPercent val="0"/>
          <c:showBubbleSize val="0"/>
        </c:dLbls>
        <c:gapWidth val="150"/>
        <c:axId val="2063329864"/>
        <c:axId val="2063332904"/>
      </c:barChart>
      <c:catAx>
        <c:axId val="2063329864"/>
        <c:scaling>
          <c:orientation val="minMax"/>
        </c:scaling>
        <c:delete val="0"/>
        <c:axPos val="b"/>
        <c:majorTickMark val="out"/>
        <c:minorTickMark val="none"/>
        <c:tickLblPos val="nextTo"/>
        <c:txPr>
          <a:bodyPr/>
          <a:lstStyle/>
          <a:p>
            <a:pPr>
              <a:defRPr sz="2400"/>
            </a:pPr>
            <a:endParaRPr lang="en-US"/>
          </a:p>
        </c:txPr>
        <c:crossAx val="2063332904"/>
        <c:crosses val="autoZero"/>
        <c:auto val="1"/>
        <c:lblAlgn val="ctr"/>
        <c:lblOffset val="100"/>
        <c:noMultiLvlLbl val="0"/>
      </c:catAx>
      <c:valAx>
        <c:axId val="2063332904"/>
        <c:scaling>
          <c:orientation val="minMax"/>
          <c:max val="108.0"/>
          <c:min val="0.0"/>
        </c:scaling>
        <c:delete val="0"/>
        <c:axPos val="l"/>
        <c:majorGridlines/>
        <c:numFmt formatCode="General" sourceLinked="1"/>
        <c:majorTickMark val="out"/>
        <c:minorTickMark val="none"/>
        <c:tickLblPos val="nextTo"/>
        <c:txPr>
          <a:bodyPr/>
          <a:lstStyle/>
          <a:p>
            <a:pPr>
              <a:defRPr sz="2000" baseline="0"/>
            </a:pPr>
            <a:endParaRPr lang="en-US"/>
          </a:p>
        </c:txPr>
        <c:crossAx val="2063329864"/>
        <c:crosses val="autoZero"/>
        <c:crossBetween val="between"/>
        <c:majorUnit val="108.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Sheet1!$H$2:$H$6</c:f>
              <c:strCache>
                <c:ptCount val="5"/>
                <c:pt idx="0">
                  <c:v>91%-100%</c:v>
                </c:pt>
                <c:pt idx="1">
                  <c:v>71%-90%</c:v>
                </c:pt>
                <c:pt idx="2">
                  <c:v>51%-70%</c:v>
                </c:pt>
                <c:pt idx="3">
                  <c:v>26%-50%</c:v>
                </c:pt>
                <c:pt idx="4">
                  <c:v>0%-25%</c:v>
                </c:pt>
              </c:strCache>
            </c:strRef>
          </c:cat>
          <c:val>
            <c:numRef>
              <c:f>Sheet1!$I$2:$I$6</c:f>
              <c:numCache>
                <c:formatCode>General</c:formatCode>
                <c:ptCount val="5"/>
                <c:pt idx="0">
                  <c:v>94.0</c:v>
                </c:pt>
                <c:pt idx="1">
                  <c:v>2.0</c:v>
                </c:pt>
                <c:pt idx="2">
                  <c:v>2.0</c:v>
                </c:pt>
                <c:pt idx="3">
                  <c:v>0.0</c:v>
                </c:pt>
                <c:pt idx="4">
                  <c:v>10.0</c:v>
                </c:pt>
              </c:numCache>
            </c:numRef>
          </c:val>
        </c:ser>
        <c:dLbls>
          <c:showLegendKey val="0"/>
          <c:showVal val="0"/>
          <c:showCatName val="0"/>
          <c:showSerName val="0"/>
          <c:showPercent val="0"/>
          <c:showBubbleSize val="0"/>
        </c:dLbls>
        <c:gapWidth val="150"/>
        <c:axId val="-2093843784"/>
        <c:axId val="-2093840744"/>
      </c:barChart>
      <c:catAx>
        <c:axId val="-2093843784"/>
        <c:scaling>
          <c:orientation val="minMax"/>
        </c:scaling>
        <c:delete val="0"/>
        <c:axPos val="b"/>
        <c:majorTickMark val="out"/>
        <c:minorTickMark val="none"/>
        <c:tickLblPos val="nextTo"/>
        <c:txPr>
          <a:bodyPr/>
          <a:lstStyle/>
          <a:p>
            <a:pPr>
              <a:defRPr sz="2000"/>
            </a:pPr>
            <a:endParaRPr lang="en-US"/>
          </a:p>
        </c:txPr>
        <c:crossAx val="-2093840744"/>
        <c:crosses val="autoZero"/>
        <c:auto val="1"/>
        <c:lblAlgn val="ctr"/>
        <c:lblOffset val="100"/>
        <c:noMultiLvlLbl val="0"/>
      </c:catAx>
      <c:valAx>
        <c:axId val="-2093840744"/>
        <c:scaling>
          <c:orientation val="minMax"/>
          <c:max val="108.0"/>
          <c:min val="0.0"/>
        </c:scaling>
        <c:delete val="0"/>
        <c:axPos val="l"/>
        <c:majorGridlines/>
        <c:numFmt formatCode="General" sourceLinked="1"/>
        <c:majorTickMark val="out"/>
        <c:minorTickMark val="none"/>
        <c:tickLblPos val="nextTo"/>
        <c:txPr>
          <a:bodyPr/>
          <a:lstStyle/>
          <a:p>
            <a:pPr>
              <a:defRPr sz="1600"/>
            </a:pPr>
            <a:endParaRPr lang="en-US"/>
          </a:p>
        </c:txPr>
        <c:crossAx val="-2093843784"/>
        <c:crosses val="autoZero"/>
        <c:crossBetween val="between"/>
        <c:majorUnit val="108.0"/>
        <c:minorUnit val="21.2"/>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Sheet1!$L$2:$L$5</c:f>
              <c:strCache>
                <c:ptCount val="4"/>
                <c:pt idx="0">
                  <c:v>Valid in nearly all contexts</c:v>
                </c:pt>
                <c:pt idx="1">
                  <c:v>Valid but contextual</c:v>
                </c:pt>
                <c:pt idx="2">
                  <c:v>Invalid but contextual</c:v>
                </c:pt>
                <c:pt idx="3">
                  <c:v>Invalid in nearly all contexts</c:v>
                </c:pt>
              </c:strCache>
            </c:strRef>
          </c:cat>
          <c:val>
            <c:numRef>
              <c:f>Sheet1!$M$2:$M$5</c:f>
              <c:numCache>
                <c:formatCode>General</c:formatCode>
                <c:ptCount val="4"/>
                <c:pt idx="0">
                  <c:v>0.0</c:v>
                </c:pt>
                <c:pt idx="1">
                  <c:v>0.0</c:v>
                </c:pt>
                <c:pt idx="2">
                  <c:v>4.0</c:v>
                </c:pt>
                <c:pt idx="3">
                  <c:v>104.0</c:v>
                </c:pt>
              </c:numCache>
            </c:numRef>
          </c:val>
        </c:ser>
        <c:dLbls>
          <c:showLegendKey val="0"/>
          <c:showVal val="0"/>
          <c:showCatName val="0"/>
          <c:showSerName val="0"/>
          <c:showPercent val="0"/>
          <c:showBubbleSize val="0"/>
        </c:dLbls>
        <c:gapWidth val="150"/>
        <c:axId val="-2090305640"/>
        <c:axId val="-2090282872"/>
      </c:barChart>
      <c:catAx>
        <c:axId val="-2090305640"/>
        <c:scaling>
          <c:orientation val="minMax"/>
        </c:scaling>
        <c:delete val="0"/>
        <c:axPos val="b"/>
        <c:majorTickMark val="out"/>
        <c:minorTickMark val="none"/>
        <c:tickLblPos val="nextTo"/>
        <c:txPr>
          <a:bodyPr/>
          <a:lstStyle/>
          <a:p>
            <a:pPr>
              <a:defRPr sz="1400"/>
            </a:pPr>
            <a:endParaRPr lang="en-US"/>
          </a:p>
        </c:txPr>
        <c:crossAx val="-2090282872"/>
        <c:crosses val="autoZero"/>
        <c:auto val="1"/>
        <c:lblAlgn val="ctr"/>
        <c:lblOffset val="100"/>
        <c:noMultiLvlLbl val="0"/>
      </c:catAx>
      <c:valAx>
        <c:axId val="-2090282872"/>
        <c:scaling>
          <c:orientation val="minMax"/>
          <c:max val="108.0"/>
          <c:min val="0.0"/>
        </c:scaling>
        <c:delete val="0"/>
        <c:axPos val="l"/>
        <c:majorGridlines/>
        <c:numFmt formatCode="General" sourceLinked="1"/>
        <c:majorTickMark val="out"/>
        <c:minorTickMark val="none"/>
        <c:tickLblPos val="nextTo"/>
        <c:crossAx val="-2090305640"/>
        <c:crosses val="autoZero"/>
        <c:crossBetween val="between"/>
        <c:majorUnit val="106.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Sheet1!$A$3:$A$4</c:f>
              <c:strCache>
                <c:ptCount val="2"/>
                <c:pt idx="0">
                  <c:v>Valid proof</c:v>
                </c:pt>
                <c:pt idx="1">
                  <c:v>Invalid proof</c:v>
                </c:pt>
              </c:strCache>
            </c:strRef>
          </c:cat>
          <c:val>
            <c:numRef>
              <c:f>Sheet1!$B$3:$B$4</c:f>
              <c:numCache>
                <c:formatCode>General</c:formatCode>
                <c:ptCount val="2"/>
                <c:pt idx="0">
                  <c:v>72.0</c:v>
                </c:pt>
                <c:pt idx="1">
                  <c:v>34.0</c:v>
                </c:pt>
              </c:numCache>
            </c:numRef>
          </c:val>
        </c:ser>
        <c:dLbls>
          <c:showLegendKey val="0"/>
          <c:showVal val="0"/>
          <c:showCatName val="0"/>
          <c:showSerName val="0"/>
          <c:showPercent val="0"/>
          <c:showBubbleSize val="0"/>
        </c:dLbls>
        <c:gapWidth val="150"/>
        <c:axId val="-2092986184"/>
        <c:axId val="-2092983144"/>
      </c:barChart>
      <c:catAx>
        <c:axId val="-2092986184"/>
        <c:scaling>
          <c:orientation val="minMax"/>
        </c:scaling>
        <c:delete val="0"/>
        <c:axPos val="b"/>
        <c:majorTickMark val="out"/>
        <c:minorTickMark val="none"/>
        <c:tickLblPos val="nextTo"/>
        <c:txPr>
          <a:bodyPr/>
          <a:lstStyle/>
          <a:p>
            <a:pPr>
              <a:defRPr sz="2400"/>
            </a:pPr>
            <a:endParaRPr lang="en-US"/>
          </a:p>
        </c:txPr>
        <c:crossAx val="-2092983144"/>
        <c:crosses val="autoZero"/>
        <c:auto val="1"/>
        <c:lblAlgn val="ctr"/>
        <c:lblOffset val="100"/>
        <c:noMultiLvlLbl val="0"/>
      </c:catAx>
      <c:valAx>
        <c:axId val="-2092983144"/>
        <c:scaling>
          <c:orientation val="minMax"/>
          <c:max val="106.0"/>
          <c:min val="0.0"/>
        </c:scaling>
        <c:delete val="0"/>
        <c:axPos val="l"/>
        <c:majorGridlines/>
        <c:numFmt formatCode="General" sourceLinked="1"/>
        <c:majorTickMark val="out"/>
        <c:minorTickMark val="none"/>
        <c:tickLblPos val="nextTo"/>
        <c:txPr>
          <a:bodyPr/>
          <a:lstStyle/>
          <a:p>
            <a:pPr>
              <a:defRPr sz="2000" baseline="0"/>
            </a:pPr>
            <a:endParaRPr lang="en-US"/>
          </a:p>
        </c:txPr>
        <c:crossAx val="-2092986184"/>
        <c:crosses val="autoZero"/>
        <c:crossBetween val="between"/>
        <c:majorUnit val="106.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Sheet1!$H$2:$H$6</c:f>
              <c:strCache>
                <c:ptCount val="5"/>
                <c:pt idx="0">
                  <c:v>91%-100%</c:v>
                </c:pt>
                <c:pt idx="1">
                  <c:v>71%-90%</c:v>
                </c:pt>
                <c:pt idx="2">
                  <c:v>51%-70%</c:v>
                </c:pt>
                <c:pt idx="3">
                  <c:v>26%-50%</c:v>
                </c:pt>
                <c:pt idx="4">
                  <c:v>0%-25%</c:v>
                </c:pt>
              </c:strCache>
            </c:strRef>
          </c:cat>
          <c:val>
            <c:numRef>
              <c:f>Sheet1!$I$2:$I$6</c:f>
              <c:numCache>
                <c:formatCode>General</c:formatCode>
                <c:ptCount val="5"/>
                <c:pt idx="0">
                  <c:v>25.0</c:v>
                </c:pt>
                <c:pt idx="1">
                  <c:v>52.0</c:v>
                </c:pt>
                <c:pt idx="2">
                  <c:v>22.0</c:v>
                </c:pt>
                <c:pt idx="3">
                  <c:v>5.0</c:v>
                </c:pt>
                <c:pt idx="4">
                  <c:v>2.0</c:v>
                </c:pt>
              </c:numCache>
            </c:numRef>
          </c:val>
        </c:ser>
        <c:dLbls>
          <c:showLegendKey val="0"/>
          <c:showVal val="0"/>
          <c:showCatName val="0"/>
          <c:showSerName val="0"/>
          <c:showPercent val="0"/>
          <c:showBubbleSize val="0"/>
        </c:dLbls>
        <c:gapWidth val="150"/>
        <c:axId val="2063394216"/>
        <c:axId val="2063397256"/>
      </c:barChart>
      <c:catAx>
        <c:axId val="2063394216"/>
        <c:scaling>
          <c:orientation val="minMax"/>
        </c:scaling>
        <c:delete val="0"/>
        <c:axPos val="b"/>
        <c:majorTickMark val="out"/>
        <c:minorTickMark val="none"/>
        <c:tickLblPos val="nextTo"/>
        <c:txPr>
          <a:bodyPr/>
          <a:lstStyle/>
          <a:p>
            <a:pPr>
              <a:defRPr sz="2000"/>
            </a:pPr>
            <a:endParaRPr lang="en-US"/>
          </a:p>
        </c:txPr>
        <c:crossAx val="2063397256"/>
        <c:crosses val="autoZero"/>
        <c:auto val="1"/>
        <c:lblAlgn val="ctr"/>
        <c:lblOffset val="100"/>
        <c:noMultiLvlLbl val="0"/>
      </c:catAx>
      <c:valAx>
        <c:axId val="2063397256"/>
        <c:scaling>
          <c:orientation val="minMax"/>
          <c:max val="106.0"/>
          <c:min val="0.0"/>
        </c:scaling>
        <c:delete val="0"/>
        <c:axPos val="l"/>
        <c:majorGridlines/>
        <c:numFmt formatCode="General" sourceLinked="1"/>
        <c:majorTickMark val="out"/>
        <c:minorTickMark val="none"/>
        <c:tickLblPos val="nextTo"/>
        <c:txPr>
          <a:bodyPr/>
          <a:lstStyle/>
          <a:p>
            <a:pPr>
              <a:defRPr sz="1600"/>
            </a:pPr>
            <a:endParaRPr lang="en-US"/>
          </a:p>
        </c:txPr>
        <c:crossAx val="2063394216"/>
        <c:crosses val="autoZero"/>
        <c:crossBetween val="between"/>
        <c:majorUnit val="106.0"/>
        <c:minorUnit val="21.2"/>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8000"/>
            </a:solidFill>
          </c:spPr>
          <c:invertIfNegative val="0"/>
          <c:cat>
            <c:strRef>
              <c:f>Sheet1!$L$2:$L$5</c:f>
              <c:strCache>
                <c:ptCount val="4"/>
                <c:pt idx="0">
                  <c:v>Valid in nearly all contexts</c:v>
                </c:pt>
                <c:pt idx="1">
                  <c:v>Valid but contextual</c:v>
                </c:pt>
                <c:pt idx="2">
                  <c:v>Invalid but contextual</c:v>
                </c:pt>
                <c:pt idx="3">
                  <c:v>Invalid in nearly all contexts</c:v>
                </c:pt>
              </c:strCache>
            </c:strRef>
          </c:cat>
          <c:val>
            <c:numRef>
              <c:f>Sheet1!$M$2:$M$5</c:f>
              <c:numCache>
                <c:formatCode>General</c:formatCode>
                <c:ptCount val="4"/>
                <c:pt idx="0">
                  <c:v>25.0</c:v>
                </c:pt>
                <c:pt idx="1">
                  <c:v>46.0</c:v>
                </c:pt>
                <c:pt idx="2">
                  <c:v>23.0</c:v>
                </c:pt>
                <c:pt idx="3">
                  <c:v>11.0</c:v>
                </c:pt>
              </c:numCache>
            </c:numRef>
          </c:val>
        </c:ser>
        <c:dLbls>
          <c:showLegendKey val="0"/>
          <c:showVal val="0"/>
          <c:showCatName val="0"/>
          <c:showSerName val="0"/>
          <c:showPercent val="0"/>
          <c:showBubbleSize val="0"/>
        </c:dLbls>
        <c:gapWidth val="150"/>
        <c:axId val="-2090195288"/>
        <c:axId val="-2090192248"/>
      </c:barChart>
      <c:catAx>
        <c:axId val="-2090195288"/>
        <c:scaling>
          <c:orientation val="minMax"/>
        </c:scaling>
        <c:delete val="0"/>
        <c:axPos val="b"/>
        <c:majorTickMark val="out"/>
        <c:minorTickMark val="none"/>
        <c:tickLblPos val="nextTo"/>
        <c:txPr>
          <a:bodyPr/>
          <a:lstStyle/>
          <a:p>
            <a:pPr>
              <a:defRPr sz="1400"/>
            </a:pPr>
            <a:endParaRPr lang="en-US"/>
          </a:p>
        </c:txPr>
        <c:crossAx val="-2090192248"/>
        <c:crosses val="autoZero"/>
        <c:auto val="1"/>
        <c:lblAlgn val="ctr"/>
        <c:lblOffset val="100"/>
        <c:noMultiLvlLbl val="0"/>
      </c:catAx>
      <c:valAx>
        <c:axId val="-2090192248"/>
        <c:scaling>
          <c:orientation val="minMax"/>
          <c:max val="105.0"/>
          <c:min val="0.0"/>
        </c:scaling>
        <c:delete val="0"/>
        <c:axPos val="l"/>
        <c:majorGridlines/>
        <c:numFmt formatCode="General" sourceLinked="1"/>
        <c:majorTickMark val="out"/>
        <c:minorTickMark val="none"/>
        <c:tickLblPos val="nextTo"/>
        <c:crossAx val="-2090195288"/>
        <c:crosses val="autoZero"/>
        <c:crossBetween val="between"/>
        <c:majorUnit val="105.0"/>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9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111C772-CA9A-E046-82A2-B6EDAC5D4F24}" type="slidenum">
              <a:rPr lang="en-US"/>
              <a:pPr>
                <a:defRPr/>
              </a:pPr>
              <a:t>‹#›</a:t>
            </a:fld>
            <a:endParaRPr lang="en-US"/>
          </a:p>
        </p:txBody>
      </p:sp>
    </p:spTree>
    <p:extLst>
      <p:ext uri="{BB962C8B-B14F-4D97-AF65-F5344CB8AC3E}">
        <p14:creationId xmlns:p14="http://schemas.microsoft.com/office/powerpoint/2010/main" val="31982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2CC6EC-4F15-494B-8F29-30374FD6CD4B}" type="slidenum">
              <a:rPr lang="en-US"/>
              <a:pPr>
                <a:defRPr/>
              </a:pPr>
              <a:t>1</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26D75C-694E-034B-9AD4-6E24C708E4E1}" type="slidenum">
              <a:rPr lang="en-US"/>
              <a:pPr>
                <a:defRPr/>
              </a:pPr>
              <a:t>10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7751B6-CD65-A742-9695-6FAADA64EECD}" type="slidenum">
              <a:rPr lang="en-US"/>
              <a:pPr>
                <a:defRPr/>
              </a:pPr>
              <a:t>11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AE07C3-0E38-9448-9E01-C46FFCBD6959}" type="slidenum">
              <a:rPr lang="en-US"/>
              <a:pPr>
                <a:defRPr/>
              </a:pPr>
              <a:t>12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BC8E3D-E4FC-5D46-8CEF-4559897949C7}" type="slidenum">
              <a:rPr lang="en-US"/>
              <a:pPr>
                <a:defRPr/>
              </a:pPr>
              <a:t>13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10CFAF-9120-8546-A386-3F1A2AE6FBD2}" type="slidenum">
              <a:rPr lang="en-US"/>
              <a:pPr>
                <a:defRPr/>
              </a:pPr>
              <a:t>14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87BD69-9F2A-8D46-A91C-220E6C46CB39}" type="slidenum">
              <a:rPr lang="en-US"/>
              <a:pPr>
                <a:defRPr/>
              </a:pPr>
              <a:t>15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D365F2-3798-2641-BC70-71C404F60162}" type="slidenum">
              <a:rPr lang="en-US"/>
              <a:pPr>
                <a:defRPr/>
              </a:pPr>
              <a:t>16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D430F3-FE1F-9A41-8A38-1213A0D91229}" type="slidenum">
              <a:rPr lang="en-US"/>
              <a:pPr>
                <a:defRPr/>
              </a:pPr>
              <a:t>17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C609A4-3528-AE45-AB19-7DF61B98C6D8}" type="slidenum">
              <a:rPr lang="en-US"/>
              <a:pPr>
                <a:defRPr/>
              </a:pPr>
              <a:t>18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A404A7-4A5C-C149-813F-9061DC1A9E0A}" type="slidenum">
              <a:rPr lang="en-US"/>
              <a:pPr>
                <a:defRPr/>
              </a:pPr>
              <a:t>19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3C74FD-6BC4-8143-9C3C-0F1512C6BBFE}" type="slidenum">
              <a:rPr lang="en-US"/>
              <a:pPr>
                <a:defRPr/>
              </a:pPr>
              <a:t>2</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B3F962-B5AD-4C45-81B9-730AD0AA3D9F}" type="slidenum">
              <a:rPr lang="en-US"/>
              <a:pPr>
                <a:defRPr/>
              </a:pPr>
              <a:t>20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C7F0B4-6B35-F545-9DB2-702D257DB447}" type="slidenum">
              <a:rPr lang="en-US"/>
              <a:pPr>
                <a:defRPr/>
              </a:pPr>
              <a:t>21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C7F0B4-6B35-F545-9DB2-702D257DB447}" type="slidenum">
              <a:rPr lang="en-US"/>
              <a:pPr>
                <a:defRPr/>
              </a:pPr>
              <a:t>22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C7F0B4-6B35-F545-9DB2-702D257DB447}" type="slidenum">
              <a:rPr lang="en-US"/>
              <a:pPr>
                <a:defRPr/>
              </a:pPr>
              <a:t>23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361717-AF5F-EA48-8594-7918C8A6BA7C}" type="slidenum">
              <a:rPr lang="en-US"/>
              <a:pPr>
                <a:defRPr/>
              </a:pPr>
              <a:t>24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6F400D-EE17-B943-957D-7981BF2D1F52}" type="slidenum">
              <a:rPr lang="en-US"/>
              <a:pPr>
                <a:defRPr/>
              </a:pPr>
              <a:t>25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0A67E6-B127-254E-A9A3-63595F1D914A}" type="slidenum">
              <a:rPr lang="en-US"/>
              <a:pPr>
                <a:defRPr/>
              </a:pPr>
              <a:t>26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C09A91-76F1-D64C-90C0-F7C3F00EDF88}" type="slidenum">
              <a:rPr lang="en-US"/>
              <a:pPr>
                <a:defRPr/>
              </a:pPr>
              <a:t>27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843E41-FB00-9B4A-9A7A-ABA0AF7ACE42}" type="slidenum">
              <a:rPr lang="en-US"/>
              <a:pPr>
                <a:defRPr/>
              </a:pPr>
              <a:t>28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643105-0E41-7D47-9F7C-7F5F19B0DFF6}" type="slidenum">
              <a:rPr lang="en-US"/>
              <a:pPr>
                <a:defRPr/>
              </a:pPr>
              <a:t>29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3</a:t>
            </a:fld>
            <a:endParaRPr lang="en-US"/>
          </a:p>
        </p:txBody>
      </p:sp>
    </p:spTree>
    <p:extLst>
      <p:ext uri="{BB962C8B-B14F-4D97-AF65-F5344CB8AC3E}">
        <p14:creationId xmlns:p14="http://schemas.microsoft.com/office/powerpoint/2010/main" val="2262127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30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31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5D8ACC-249C-8941-93E4-364E9E5DA678}" type="slidenum">
              <a:rPr lang="en-US"/>
              <a:pPr>
                <a:defRPr/>
              </a:pPr>
              <a:t>32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33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7DD746-E546-C14E-A0DE-60592B4DC9C2}" type="slidenum">
              <a:rPr lang="en-US"/>
              <a:pPr>
                <a:defRPr/>
              </a:pPr>
              <a:t>34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DF81B-0F33-1D43-B01D-0481591120DE}" type="slidenum">
              <a:rPr lang="en-US"/>
              <a:pPr>
                <a:defRPr/>
              </a:pPr>
              <a:t>35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DF81B-0F33-1D43-B01D-0481591120DE}" type="slidenum">
              <a:rPr lang="en-US"/>
              <a:pPr>
                <a:defRPr/>
              </a:pPr>
              <a:t>36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DF81B-0F33-1D43-B01D-0481591120DE}" type="slidenum">
              <a:rPr lang="en-US"/>
              <a:pPr>
                <a:defRPr/>
              </a:pPr>
              <a:t>37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DF81B-0F33-1D43-B01D-0481591120DE}" type="slidenum">
              <a:rPr lang="en-US"/>
              <a:pPr>
                <a:defRPr/>
              </a:pPr>
              <a:t>38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DF81B-0F33-1D43-B01D-0481591120DE}" type="slidenum">
              <a:rPr lang="en-US"/>
              <a:pPr>
                <a:defRPr/>
              </a:pPr>
              <a:t>39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A7749-45D4-5E45-92D5-086055675DB2}" type="slidenum">
              <a:rPr lang="en-US"/>
              <a:pPr>
                <a:defRPr/>
              </a:pPr>
              <a:t>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40</a:t>
            </a:fld>
            <a:endParaRPr lang="en-US"/>
          </a:p>
        </p:txBody>
      </p:sp>
    </p:spTree>
    <p:extLst>
      <p:ext uri="{BB962C8B-B14F-4D97-AF65-F5344CB8AC3E}">
        <p14:creationId xmlns:p14="http://schemas.microsoft.com/office/powerpoint/2010/main" val="3756432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41</a:t>
            </a:fld>
            <a:endParaRPr lang="en-US"/>
          </a:p>
        </p:txBody>
      </p:sp>
    </p:spTree>
    <p:extLst>
      <p:ext uri="{BB962C8B-B14F-4D97-AF65-F5344CB8AC3E}">
        <p14:creationId xmlns:p14="http://schemas.microsoft.com/office/powerpoint/2010/main" val="3429455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42</a:t>
            </a:fld>
            <a:endParaRPr lang="en-US"/>
          </a:p>
        </p:txBody>
      </p:sp>
    </p:spTree>
    <p:extLst>
      <p:ext uri="{BB962C8B-B14F-4D97-AF65-F5344CB8AC3E}">
        <p14:creationId xmlns:p14="http://schemas.microsoft.com/office/powerpoint/2010/main" val="606460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43</a:t>
            </a:fld>
            <a:endParaRPr lang="en-US"/>
          </a:p>
        </p:txBody>
      </p:sp>
    </p:spTree>
    <p:extLst>
      <p:ext uri="{BB962C8B-B14F-4D97-AF65-F5344CB8AC3E}">
        <p14:creationId xmlns:p14="http://schemas.microsoft.com/office/powerpoint/2010/main" val="292202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44</a:t>
            </a:fld>
            <a:endParaRPr lang="en-US"/>
          </a:p>
        </p:txBody>
      </p:sp>
    </p:spTree>
    <p:extLst>
      <p:ext uri="{BB962C8B-B14F-4D97-AF65-F5344CB8AC3E}">
        <p14:creationId xmlns:p14="http://schemas.microsoft.com/office/powerpoint/2010/main" val="1318274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45</a:t>
            </a:fld>
            <a:endParaRPr lang="en-US"/>
          </a:p>
        </p:txBody>
      </p:sp>
    </p:spTree>
    <p:extLst>
      <p:ext uri="{BB962C8B-B14F-4D97-AF65-F5344CB8AC3E}">
        <p14:creationId xmlns:p14="http://schemas.microsoft.com/office/powerpoint/2010/main" val="2610232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46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47</a:t>
            </a:fld>
            <a:endParaRPr lang="en-US"/>
          </a:p>
        </p:txBody>
      </p:sp>
    </p:spTree>
    <p:extLst>
      <p:ext uri="{BB962C8B-B14F-4D97-AF65-F5344CB8AC3E}">
        <p14:creationId xmlns:p14="http://schemas.microsoft.com/office/powerpoint/2010/main" val="2921566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48</a:t>
            </a:fld>
            <a:endParaRPr lang="en-US"/>
          </a:p>
        </p:txBody>
      </p:sp>
    </p:spTree>
    <p:extLst>
      <p:ext uri="{BB962C8B-B14F-4D97-AF65-F5344CB8AC3E}">
        <p14:creationId xmlns:p14="http://schemas.microsoft.com/office/powerpoint/2010/main" val="2332012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49</a:t>
            </a:fld>
            <a:endParaRPr lang="en-US"/>
          </a:p>
        </p:txBody>
      </p:sp>
    </p:spTree>
    <p:extLst>
      <p:ext uri="{BB962C8B-B14F-4D97-AF65-F5344CB8AC3E}">
        <p14:creationId xmlns:p14="http://schemas.microsoft.com/office/powerpoint/2010/main" val="253006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A7749-45D4-5E45-92D5-086055675DB2}" type="slidenum">
              <a:rPr lang="en-US"/>
              <a:pPr>
                <a:defRPr/>
              </a:pPr>
              <a:t>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50</a:t>
            </a:fld>
            <a:endParaRPr lang="en-US"/>
          </a:p>
        </p:txBody>
      </p:sp>
    </p:spTree>
    <p:extLst>
      <p:ext uri="{BB962C8B-B14F-4D97-AF65-F5344CB8AC3E}">
        <p14:creationId xmlns:p14="http://schemas.microsoft.com/office/powerpoint/2010/main" val="2421325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59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A7749-45D4-5E45-92D5-086055675DB2}" type="slidenum">
              <a:rPr lang="en-US"/>
              <a:pPr>
                <a:defRPr/>
              </a:pPr>
              <a:t>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1C772-CA9A-E046-82A2-B6EDAC5D4F24}" type="slidenum">
              <a:rPr lang="en-US" smtClean="0"/>
              <a:pPr>
                <a:defRPr/>
              </a:pPr>
              <a:t>60</a:t>
            </a:fld>
            <a:endParaRPr lang="en-US"/>
          </a:p>
        </p:txBody>
      </p:sp>
    </p:spTree>
    <p:extLst>
      <p:ext uri="{BB962C8B-B14F-4D97-AF65-F5344CB8AC3E}">
        <p14:creationId xmlns:p14="http://schemas.microsoft.com/office/powerpoint/2010/main" val="10997689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B812A-42F4-1F45-89D8-2E7670721620}" type="slidenum">
              <a:rPr lang="en-US"/>
              <a:pPr>
                <a:defRPr/>
              </a:pPr>
              <a:t>61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A7749-45D4-5E45-92D5-086055675DB2}" type="slidenum">
              <a:rPr lang="en-US"/>
              <a:pPr>
                <a:defRPr/>
              </a:pPr>
              <a:t>62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A7749-45D4-5E45-92D5-086055675DB2}" type="slidenum">
              <a:rPr lang="en-US"/>
              <a:pPr>
                <a:defRPr/>
              </a:pPr>
              <a:t>63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FAE14A-51B1-E343-8FB2-B89D848A0522}" type="slidenum">
              <a:rPr lang="en-US"/>
              <a:pPr>
                <a:defRPr/>
              </a:pPr>
              <a:t>64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282BD0-9AE8-1E4D-ADD0-1C9D95B73E12}" type="slidenum">
              <a:rPr lang="en-US"/>
              <a:pPr>
                <a:defRPr/>
              </a:pPr>
              <a:t>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26D75C-694E-034B-9AD4-6E24C708E4E1}" type="slidenum">
              <a:rPr lang="en-US"/>
              <a:pPr>
                <a:defRPr/>
              </a:pPr>
              <a:t>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26D75C-694E-034B-9AD4-6E24C708E4E1}" type="slidenum">
              <a:rPr lang="en-US"/>
              <a:pPr>
                <a:defRPr/>
              </a:pPr>
              <a:t>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D8BCE-92B1-2247-87FD-AA32D83D89BF}" type="slidenum">
              <a:rPr lang="en-US"/>
              <a:pPr>
                <a:defRPr/>
              </a:pPr>
              <a:t>‹#›</a:t>
            </a:fld>
            <a:endParaRPr lang="en-US"/>
          </a:p>
        </p:txBody>
      </p:sp>
    </p:spTree>
    <p:extLst>
      <p:ext uri="{BB962C8B-B14F-4D97-AF65-F5344CB8AC3E}">
        <p14:creationId xmlns:p14="http://schemas.microsoft.com/office/powerpoint/2010/main" val="192513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480F0-3DE1-FD4C-A0E1-B61BCB834147}" type="slidenum">
              <a:rPr lang="en-US"/>
              <a:pPr>
                <a:defRPr/>
              </a:pPr>
              <a:t>‹#›</a:t>
            </a:fld>
            <a:endParaRPr lang="en-US"/>
          </a:p>
        </p:txBody>
      </p:sp>
    </p:spTree>
    <p:extLst>
      <p:ext uri="{BB962C8B-B14F-4D97-AF65-F5344CB8AC3E}">
        <p14:creationId xmlns:p14="http://schemas.microsoft.com/office/powerpoint/2010/main" val="228721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DC0B1-2853-B143-A187-F729A65A0A61}" type="slidenum">
              <a:rPr lang="en-US"/>
              <a:pPr>
                <a:defRPr/>
              </a:pPr>
              <a:t>‹#›</a:t>
            </a:fld>
            <a:endParaRPr lang="en-US"/>
          </a:p>
        </p:txBody>
      </p:sp>
    </p:spTree>
    <p:extLst>
      <p:ext uri="{BB962C8B-B14F-4D97-AF65-F5344CB8AC3E}">
        <p14:creationId xmlns:p14="http://schemas.microsoft.com/office/powerpoint/2010/main" val="37216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6586A6-7090-CE4C-9B08-92A63A38B0AF}" type="slidenum">
              <a:rPr lang="en-US"/>
              <a:pPr>
                <a:defRPr/>
              </a:pPr>
              <a:t>‹#›</a:t>
            </a:fld>
            <a:endParaRPr lang="en-US"/>
          </a:p>
        </p:txBody>
      </p:sp>
    </p:spTree>
    <p:extLst>
      <p:ext uri="{BB962C8B-B14F-4D97-AF65-F5344CB8AC3E}">
        <p14:creationId xmlns:p14="http://schemas.microsoft.com/office/powerpoint/2010/main" val="279587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0CC25C-C44F-D241-9EC5-E01AF6699BF7}" type="slidenum">
              <a:rPr lang="en-US"/>
              <a:pPr>
                <a:defRPr/>
              </a:pPr>
              <a:t>‹#›</a:t>
            </a:fld>
            <a:endParaRPr lang="en-US"/>
          </a:p>
        </p:txBody>
      </p:sp>
    </p:spTree>
    <p:extLst>
      <p:ext uri="{BB962C8B-B14F-4D97-AF65-F5344CB8AC3E}">
        <p14:creationId xmlns:p14="http://schemas.microsoft.com/office/powerpoint/2010/main" val="205241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ADBA0E-C00D-E945-BF54-0E5148E12ED9}" type="slidenum">
              <a:rPr lang="en-US"/>
              <a:pPr>
                <a:defRPr/>
              </a:pPr>
              <a:t>‹#›</a:t>
            </a:fld>
            <a:endParaRPr lang="en-US"/>
          </a:p>
        </p:txBody>
      </p:sp>
    </p:spTree>
    <p:extLst>
      <p:ext uri="{BB962C8B-B14F-4D97-AF65-F5344CB8AC3E}">
        <p14:creationId xmlns:p14="http://schemas.microsoft.com/office/powerpoint/2010/main" val="33474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21C44-39FF-0F4B-8E74-2972AD5CE22C}" type="slidenum">
              <a:rPr lang="en-US"/>
              <a:pPr>
                <a:defRPr/>
              </a:pPr>
              <a:t>‹#›</a:t>
            </a:fld>
            <a:endParaRPr lang="en-US"/>
          </a:p>
        </p:txBody>
      </p:sp>
    </p:spTree>
    <p:extLst>
      <p:ext uri="{BB962C8B-B14F-4D97-AF65-F5344CB8AC3E}">
        <p14:creationId xmlns:p14="http://schemas.microsoft.com/office/powerpoint/2010/main" val="264014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81477B-D6B3-DE45-8DA2-2B131858624A}" type="slidenum">
              <a:rPr lang="en-US"/>
              <a:pPr>
                <a:defRPr/>
              </a:pPr>
              <a:t>‹#›</a:t>
            </a:fld>
            <a:endParaRPr lang="en-US"/>
          </a:p>
        </p:txBody>
      </p:sp>
    </p:spTree>
    <p:extLst>
      <p:ext uri="{BB962C8B-B14F-4D97-AF65-F5344CB8AC3E}">
        <p14:creationId xmlns:p14="http://schemas.microsoft.com/office/powerpoint/2010/main" val="365637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DE2F9A-0E89-8347-A149-A928F07E27EB}" type="slidenum">
              <a:rPr lang="en-US"/>
              <a:pPr>
                <a:defRPr/>
              </a:pPr>
              <a:t>‹#›</a:t>
            </a:fld>
            <a:endParaRPr lang="en-US"/>
          </a:p>
        </p:txBody>
      </p:sp>
    </p:spTree>
    <p:extLst>
      <p:ext uri="{BB962C8B-B14F-4D97-AF65-F5344CB8AC3E}">
        <p14:creationId xmlns:p14="http://schemas.microsoft.com/office/powerpoint/2010/main" val="42576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6216C-0459-2248-8CCD-1B671AB118F1}" type="slidenum">
              <a:rPr lang="en-US"/>
              <a:pPr>
                <a:defRPr/>
              </a:pPr>
              <a:t>‹#›</a:t>
            </a:fld>
            <a:endParaRPr lang="en-US"/>
          </a:p>
        </p:txBody>
      </p:sp>
    </p:spTree>
    <p:extLst>
      <p:ext uri="{BB962C8B-B14F-4D97-AF65-F5344CB8AC3E}">
        <p14:creationId xmlns:p14="http://schemas.microsoft.com/office/powerpoint/2010/main" val="150175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A1DE6-1516-3E43-8467-A8474869A31D}" type="slidenum">
              <a:rPr lang="en-US"/>
              <a:pPr>
                <a:defRPr/>
              </a:pPr>
              <a:t>‹#›</a:t>
            </a:fld>
            <a:endParaRPr lang="en-US"/>
          </a:p>
        </p:txBody>
      </p:sp>
    </p:spTree>
    <p:extLst>
      <p:ext uri="{BB962C8B-B14F-4D97-AF65-F5344CB8AC3E}">
        <p14:creationId xmlns:p14="http://schemas.microsoft.com/office/powerpoint/2010/main" val="637746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19E6B66F-03ED-6E4C-94B8-19F65651E8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2pPr>
      <a:lvl3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3pPr>
      <a:lvl4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4pPr>
      <a:lvl5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5pPr>
      <a:lvl6pPr marL="4572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6pPr>
      <a:lvl7pPr marL="9144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7pPr>
      <a:lvl8pPr marL="13716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8pPr>
      <a:lvl9pPr marL="18288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hart" Target="../charts/char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hart" Target="../charts/char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chart" Target="../charts/char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chart" Target="../charts/char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defRPr/>
            </a:pPr>
            <a:r>
              <a:rPr lang="en-US" dirty="0" smtClean="0"/>
              <a:t>Proof as a cluster concept:</a:t>
            </a:r>
            <a:br>
              <a:rPr lang="en-US" dirty="0" smtClean="0"/>
            </a:br>
            <a:r>
              <a:rPr lang="en-US" dirty="0" smtClean="0"/>
              <a:t>A conceptual tool to account for variance in mathematicians’ judgments</a:t>
            </a:r>
          </a:p>
        </p:txBody>
      </p:sp>
      <p:sp>
        <p:nvSpPr>
          <p:cNvPr id="14338"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Keith Weber</a:t>
            </a:r>
          </a:p>
          <a:p>
            <a:pPr eaLnBrk="1" hangingPunct="1"/>
            <a:r>
              <a:rPr lang="en-US">
                <a:latin typeface="Arial" charset="0"/>
                <a:ea typeface="ＭＳ Ｐゴシック" charset="0"/>
                <a:cs typeface="ＭＳ Ｐゴシック" charset="0"/>
              </a:rPr>
              <a:t>Rutgers University</a:t>
            </a:r>
          </a:p>
        </p:txBody>
      </p:sp>
    </p:spTree>
    <p:extLst>
      <p:ext uri="{BB962C8B-B14F-4D97-AF65-F5344CB8AC3E}">
        <p14:creationId xmlns:p14="http://schemas.microsoft.com/office/powerpoint/2010/main" val="29307812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Problems with the sociological approach to proof</a:t>
            </a:r>
          </a:p>
        </p:txBody>
      </p:sp>
      <p:sp>
        <p:nvSpPr>
          <p:cNvPr id="2867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In mathematics education, it is popular to define a proof as an argument that is convincing </a:t>
            </a:r>
            <a:r>
              <a:rPr lang="en-US" sz="1600" dirty="0" smtClean="0">
                <a:latin typeface="Arial" charset="0"/>
                <a:ea typeface="ＭＳ Ｐゴシック" charset="0"/>
                <a:cs typeface="ＭＳ Ｐゴシック" charset="0"/>
              </a:rPr>
              <a:t>(e.g., </a:t>
            </a:r>
            <a:r>
              <a:rPr lang="en-US" sz="1600" dirty="0" err="1" smtClean="0">
                <a:latin typeface="Arial" charset="0"/>
                <a:ea typeface="ＭＳ Ｐゴシック" charset="0"/>
                <a:cs typeface="ＭＳ Ｐゴシック" charset="0"/>
              </a:rPr>
              <a:t>Balacheff</a:t>
            </a:r>
            <a:r>
              <a:rPr lang="en-US" sz="1600" dirty="0" smtClean="0">
                <a:latin typeface="Arial" charset="0"/>
                <a:ea typeface="ＭＳ Ｐゴシック" charset="0"/>
                <a:cs typeface="ＭＳ Ｐゴシック" charset="0"/>
              </a:rPr>
              <a:t>, 1987; </a:t>
            </a:r>
            <a:r>
              <a:rPr lang="en-US" sz="1600" dirty="0" err="1" smtClean="0">
                <a:latin typeface="Arial" charset="0"/>
                <a:ea typeface="ＭＳ Ｐゴシック" charset="0"/>
                <a:cs typeface="ＭＳ Ｐゴシック" charset="0"/>
              </a:rPr>
              <a:t>Harel</a:t>
            </a:r>
            <a:r>
              <a:rPr lang="en-US" sz="1600" dirty="0" smtClean="0">
                <a:latin typeface="Arial" charset="0"/>
                <a:ea typeface="ＭＳ Ｐゴシック" charset="0"/>
                <a:cs typeface="ＭＳ Ｐゴシック" charset="0"/>
              </a:rPr>
              <a:t> &amp; </a:t>
            </a:r>
            <a:r>
              <a:rPr lang="en-US" sz="1600" dirty="0" err="1" smtClean="0">
                <a:latin typeface="Arial" charset="0"/>
                <a:ea typeface="ＭＳ Ｐゴシック" charset="0"/>
                <a:cs typeface="ＭＳ Ｐゴシック" charset="0"/>
              </a:rPr>
              <a:t>Sowder</a:t>
            </a:r>
            <a:r>
              <a:rPr lang="en-US" sz="1600" dirty="0" smtClean="0">
                <a:latin typeface="Arial" charset="0"/>
                <a:ea typeface="ＭＳ Ｐゴシック" charset="0"/>
                <a:cs typeface="ＭＳ Ｐゴシック" charset="0"/>
              </a:rPr>
              <a:t>, 1998)</a:t>
            </a:r>
            <a:r>
              <a:rPr lang="en-US" dirty="0" smtClean="0">
                <a:latin typeface="Arial" charset="0"/>
                <a:ea typeface="ＭＳ Ｐゴシック" charset="0"/>
                <a:cs typeface="ＭＳ Ｐゴシック" charset="0"/>
              </a:rPr>
              <a:t> . Some in philosophy do so as well </a:t>
            </a:r>
            <a:r>
              <a:rPr lang="en-US" sz="1600" dirty="0" smtClean="0">
                <a:latin typeface="Arial" charset="0"/>
                <a:ea typeface="ＭＳ Ｐゴシック" charset="0"/>
                <a:cs typeface="ＭＳ Ｐゴシック" charset="0"/>
              </a:rPr>
              <a:t>(</a:t>
            </a:r>
            <a:r>
              <a:rPr lang="en-US" sz="1600" dirty="0" err="1" smtClean="0">
                <a:latin typeface="Arial" charset="0"/>
                <a:ea typeface="ＭＳ Ｐゴシック" charset="0"/>
                <a:cs typeface="ＭＳ Ｐゴシック" charset="0"/>
              </a:rPr>
              <a:t>Hersh</a:t>
            </a:r>
            <a:r>
              <a:rPr lang="en-US" sz="1600" dirty="0" smtClean="0">
                <a:latin typeface="Arial" charset="0"/>
                <a:ea typeface="ＭＳ Ｐゴシック" charset="0"/>
                <a:cs typeface="ＭＳ Ｐゴシック" charset="0"/>
              </a:rPr>
              <a:t>, 1997).</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However, many claim that mathematicians claim that some conjectures, like </a:t>
            </a:r>
            <a:r>
              <a:rPr lang="en-US" dirty="0" err="1" smtClean="0">
                <a:latin typeface="Arial" charset="0"/>
                <a:ea typeface="ＭＳ Ｐゴシック" charset="0"/>
                <a:cs typeface="ＭＳ Ｐゴシック" charset="0"/>
              </a:rPr>
              <a:t>Goldbach’s</a:t>
            </a:r>
            <a:r>
              <a:rPr lang="en-US" dirty="0" smtClean="0">
                <a:latin typeface="Arial" charset="0"/>
                <a:ea typeface="ＭＳ Ｐゴシック" charset="0"/>
                <a:cs typeface="ＭＳ Ｐゴシック" charset="0"/>
              </a:rPr>
              <a:t> conjecture, are regarded as true</a:t>
            </a:r>
            <a:br>
              <a:rPr lang="en-US" dirty="0" smtClean="0">
                <a:latin typeface="Arial" charset="0"/>
                <a:ea typeface="ＭＳ Ｐゴシック" charset="0"/>
                <a:cs typeface="ＭＳ Ｐゴシック" charset="0"/>
              </a:rPr>
            </a:br>
            <a:r>
              <a:rPr lang="en-US" sz="1600" dirty="0" smtClean="0">
                <a:latin typeface="Arial" charset="0"/>
                <a:ea typeface="ＭＳ Ｐゴシック" charset="0"/>
                <a:cs typeface="ＭＳ Ｐゴシック" charset="0"/>
              </a:rPr>
              <a:t>(</a:t>
            </a:r>
            <a:r>
              <a:rPr lang="en-US" sz="1600" dirty="0" err="1" smtClean="0">
                <a:latin typeface="Arial" charset="0"/>
                <a:ea typeface="ＭＳ Ｐゴシック" charset="0"/>
                <a:cs typeface="ＭＳ Ｐゴシック" charset="0"/>
              </a:rPr>
              <a:t>e.g</a:t>
            </a:r>
            <a:r>
              <a:rPr lang="en-US" sz="1600" dirty="0" smtClean="0">
                <a:latin typeface="Arial" charset="0"/>
                <a:ea typeface="ＭＳ Ｐゴシック" charset="0"/>
                <a:cs typeface="ＭＳ Ｐゴシック" charset="0"/>
              </a:rPr>
              <a:t>,. Eccheverria,</a:t>
            </a:r>
            <a:r>
              <a:rPr lang="en-US" sz="1600" dirty="0" smtClean="0">
                <a:latin typeface="Arial" charset="0"/>
                <a:ea typeface="ＭＳ Ｐゴシック" charset="0"/>
                <a:cs typeface="ＭＳ Ｐゴシック" charset="0"/>
              </a:rPr>
              <a:t>1996; or see my Weber, 2013)</a:t>
            </a:r>
            <a:endParaRPr lang="en-US" sz="1600" dirty="0" smtClean="0">
              <a:latin typeface="Arial" charset="0"/>
              <a:ea typeface="ＭＳ Ｐゴシック" charset="0"/>
              <a:cs typeface="ＭＳ Ｐゴシック" charset="0"/>
            </a:endParaRPr>
          </a:p>
          <a:p>
            <a:pPr marL="0" indent="0" eaLnBrk="1" hangingPunct="1">
              <a:buNone/>
            </a:pP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Some further claim that there are cases where empirical arguments are </a:t>
            </a:r>
            <a:r>
              <a:rPr lang="en-US" i="1" dirty="0" smtClean="0">
                <a:latin typeface="Arial" charset="0"/>
                <a:ea typeface="ＭＳ Ｐゴシック" charset="0"/>
                <a:cs typeface="ＭＳ Ｐゴシック" charset="0"/>
              </a:rPr>
              <a:t>more convincing</a:t>
            </a:r>
            <a:r>
              <a:rPr lang="en-US" dirty="0" smtClean="0">
                <a:latin typeface="Arial" charset="0"/>
                <a:ea typeface="ＭＳ Ｐゴシック" charset="0"/>
                <a:cs typeface="ＭＳ Ｐゴシック" charset="0"/>
              </a:rPr>
              <a:t> than proofs </a:t>
            </a:r>
            <a:r>
              <a:rPr lang="en-US" sz="1600" dirty="0" smtClean="0">
                <a:latin typeface="Arial" charset="0"/>
                <a:ea typeface="ＭＳ Ｐゴシック" charset="0"/>
                <a:cs typeface="ＭＳ Ｐゴシック" charset="0"/>
              </a:rPr>
              <a:t>(</a:t>
            </a:r>
            <a:r>
              <a:rPr lang="en-US" sz="1600" dirty="0" err="1" smtClean="0">
                <a:latin typeface="Arial" charset="0"/>
                <a:ea typeface="ＭＳ Ｐゴシック" charset="0"/>
                <a:cs typeface="ＭＳ Ｐゴシック" charset="0"/>
              </a:rPr>
              <a:t>Fallis</a:t>
            </a:r>
            <a:r>
              <a:rPr lang="en-US" sz="1600" dirty="0" smtClean="0">
                <a:latin typeface="Arial" charset="0"/>
                <a:ea typeface="ＭＳ Ｐゴシック" charset="0"/>
                <a:cs typeface="ＭＳ Ｐゴシック" charset="0"/>
              </a:rPr>
              <a:t>, 2003; </a:t>
            </a:r>
            <a:r>
              <a:rPr lang="en-US" sz="1600" dirty="0" err="1" smtClean="0">
                <a:latin typeface="Arial" charset="0"/>
                <a:ea typeface="ＭＳ Ｐゴシック" charset="0"/>
                <a:cs typeface="ＭＳ Ｐゴシック" charset="0"/>
              </a:rPr>
              <a:t>Paseau</a:t>
            </a:r>
            <a:r>
              <a:rPr lang="en-US" sz="1600" dirty="0" smtClean="0">
                <a:latin typeface="Arial" charset="0"/>
                <a:ea typeface="ＭＳ Ｐゴシック" charset="0"/>
                <a:cs typeface="ＭＳ Ｐゴシック" charset="0"/>
              </a:rPr>
              <a:t>, 2011).</a:t>
            </a:r>
            <a:br>
              <a:rPr lang="en-US" sz="1600" dirty="0" smtClean="0">
                <a:latin typeface="Arial" charset="0"/>
                <a:ea typeface="ＭＳ Ｐゴシック" charset="0"/>
                <a:cs typeface="ＭＳ Ｐゴシック" charset="0"/>
              </a:rPr>
            </a:br>
            <a:endParaRPr lang="en-US" sz="1600"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For more complete arguments:</a:t>
            </a:r>
          </a:p>
          <a:p>
            <a:pPr marL="0" lvl="0" indent="0">
              <a:buNone/>
            </a:pPr>
            <a:r>
              <a:rPr lang="en-US" sz="1800" dirty="0"/>
              <a:t>Weber, M. </a:t>
            </a:r>
            <a:r>
              <a:rPr lang="en-US" sz="1800" dirty="0" err="1"/>
              <a:t>Inglis</a:t>
            </a:r>
            <a:r>
              <a:rPr lang="en-US" sz="1800" dirty="0"/>
              <a:t>, &amp; J.P. Mejia-Ramos (2014). How mathematicians obtain conviction: Implications for mathematics instruction and epistemic cognition. </a:t>
            </a:r>
            <a:r>
              <a:rPr lang="en-US" sz="1800" i="1" dirty="0"/>
              <a:t>Educational Psychologist, </a:t>
            </a:r>
            <a:r>
              <a:rPr lang="en-US" sz="1800" dirty="0"/>
              <a:t>49, 36-58.</a:t>
            </a:r>
          </a:p>
        </p:txBody>
      </p:sp>
    </p:spTree>
    <p:extLst>
      <p:ext uri="{BB962C8B-B14F-4D97-AF65-F5344CB8AC3E}">
        <p14:creationId xmlns:p14="http://schemas.microsoft.com/office/powerpoint/2010/main" val="21779298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38914" name="Rectangle 3"/>
          <p:cNvSpPr>
            <a:spLocks noGrp="1" noChangeArrowheads="1"/>
          </p:cNvSpPr>
          <p:nvPr>
            <p:ph type="body" idx="1"/>
          </p:nvPr>
        </p:nvSpPr>
        <p:spPr/>
        <p:txBody>
          <a:bodyPr/>
          <a:lstStyle/>
          <a:p>
            <a:pPr marL="0" indent="0" eaLnBrk="1" hangingPunct="1">
              <a:buFontTx/>
              <a:buNone/>
            </a:pPr>
            <a:endParaRPr lang="en-US">
              <a:latin typeface="Arial" charset="0"/>
              <a:ea typeface="ＭＳ Ｐゴシック" charset="0"/>
              <a:cs typeface="ＭＳ Ｐゴシック" charset="0"/>
            </a:endParaRPr>
          </a:p>
        </p:txBody>
      </p:sp>
      <p:pic>
        <p:nvPicPr>
          <p:cNvPr id="38915" name="Picture 1" descr="Theorem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305800" cy="1052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40962" name="Rectangle 3"/>
          <p:cNvSpPr>
            <a:spLocks noGrp="1" noChangeArrowheads="1"/>
          </p:cNvSpPr>
          <p:nvPr>
            <p:ph type="body" idx="1"/>
          </p:nvPr>
        </p:nvSpPr>
        <p:spPr/>
        <p:txBody>
          <a:bodyPr/>
          <a:lstStyle/>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endParaRPr lang="en-US">
              <a:latin typeface="Arial" charset="0"/>
              <a:ea typeface="ＭＳ Ｐゴシック" charset="0"/>
              <a:cs typeface="ＭＳ Ｐゴシック" charset="0"/>
            </a:endParaRPr>
          </a:p>
          <a:p>
            <a:pPr marL="0" indent="0" eaLnBrk="1" hangingPunct="1">
              <a:buFontTx/>
              <a:buNone/>
            </a:pPr>
            <a:r>
              <a:rPr lang="en-US">
                <a:latin typeface="Arial" charset="0"/>
                <a:ea typeface="ＭＳ Ｐゴシック" charset="0"/>
                <a:cs typeface="ＭＳ Ｐゴシック" charset="0"/>
              </a:rPr>
              <a:t>From Adamchik and Wagon (1997), published in the </a:t>
            </a:r>
            <a:r>
              <a:rPr lang="en-US" i="1">
                <a:latin typeface="Arial" charset="0"/>
                <a:ea typeface="ＭＳ Ｐゴシック" charset="0"/>
                <a:cs typeface="ＭＳ Ｐゴシック" charset="0"/>
              </a:rPr>
              <a:t>American Mathematical Monthly</a:t>
            </a:r>
            <a:r>
              <a:rPr lang="en-US">
                <a:latin typeface="Arial" charset="0"/>
                <a:ea typeface="ＭＳ Ｐゴシック" charset="0"/>
                <a:cs typeface="ＭＳ Ｐゴシック" charset="0"/>
              </a:rPr>
              <a:t>.</a:t>
            </a:r>
          </a:p>
        </p:txBody>
      </p:sp>
      <p:pic>
        <p:nvPicPr>
          <p:cNvPr id="40963" name="Picture 1" descr="Theorem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305800" cy="1052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46082" name="Rectangle 3"/>
          <p:cNvSpPr>
            <a:spLocks noGrp="1" noChangeArrowheads="1"/>
          </p:cNvSpPr>
          <p:nvPr>
            <p:ph type="body" idx="1"/>
          </p:nvPr>
        </p:nvSpPr>
        <p:spPr/>
        <p:txBody>
          <a:bodyPr/>
          <a:lstStyle/>
          <a:p>
            <a:pPr marL="0" indent="0" eaLnBrk="1" hangingPunct="1">
              <a:buFontTx/>
              <a:buNone/>
              <a:defRPr/>
            </a:pPr>
            <a:r>
              <a:rPr lang="en-US" dirty="0" smtClean="0">
                <a:latin typeface="Arial" charset="0"/>
                <a:ea typeface="ＭＳ Ｐゴシック" charset="0"/>
                <a:cs typeface="ＭＳ Ｐゴシック" charset="0"/>
              </a:rPr>
              <a:t>Notice that this proof:</a:t>
            </a:r>
          </a:p>
          <a:p>
            <a:pPr eaLnBrk="1" hangingPunct="1">
              <a:defRPr/>
            </a:pPr>
            <a:r>
              <a:rPr lang="en-US" dirty="0" smtClean="0">
                <a:latin typeface="Arial" charset="0"/>
                <a:ea typeface="ＭＳ Ｐゴシック" charset="0"/>
                <a:cs typeface="ＭＳ Ｐゴシック" charset="0"/>
              </a:rPr>
              <a:t>Does not provide explanation</a:t>
            </a:r>
          </a:p>
          <a:p>
            <a:pPr eaLnBrk="1" hangingPunct="1">
              <a:defRPr/>
            </a:pPr>
            <a:r>
              <a:rPr lang="en-US" dirty="0" smtClean="0">
                <a:latin typeface="Arial" charset="0"/>
                <a:ea typeface="ＭＳ Ｐゴシック" charset="0"/>
                <a:cs typeface="ＭＳ Ｐゴシック" charset="0"/>
              </a:rPr>
              <a:t>Involves untested hidden assumptions (</a:t>
            </a:r>
            <a:r>
              <a:rPr lang="en-US" dirty="0" err="1" smtClean="0">
                <a:latin typeface="Arial" charset="0"/>
                <a:ea typeface="ＭＳ Ｐゴシック" charset="0"/>
                <a:cs typeface="ＭＳ Ｐゴシック" charset="0"/>
              </a:rPr>
              <a:t>Mathematica</a:t>
            </a:r>
            <a:r>
              <a:rPr lang="en-US" dirty="0" smtClean="0">
                <a:latin typeface="Arial" charset="0"/>
                <a:ea typeface="ＭＳ Ｐゴシック" charset="0"/>
                <a:cs typeface="ＭＳ Ｐゴシック" charset="0"/>
              </a:rPr>
              <a:t> is reliable)</a:t>
            </a:r>
          </a:p>
          <a:p>
            <a:pPr eaLnBrk="1" hangingPunct="1">
              <a:defRPr/>
            </a:pPr>
            <a:r>
              <a:rPr lang="en-US" dirty="0" smtClean="0">
                <a:latin typeface="Arial" charset="0"/>
                <a:ea typeface="ＭＳ Ｐゴシック" charset="0"/>
                <a:cs typeface="ＭＳ Ｐゴシック" charset="0"/>
              </a:rPr>
              <a:t>Gaps in the proof </a:t>
            </a:r>
            <a:r>
              <a:rPr lang="en-US" dirty="0" smtClean="0">
                <a:latin typeface="Arial" charset="0"/>
                <a:ea typeface="ＭＳ Ｐゴシック" charset="0"/>
                <a:cs typeface="ＭＳ Ｐゴシック" charset="0"/>
              </a:rPr>
              <a:t>cannot easily </a:t>
            </a:r>
            <a:r>
              <a:rPr lang="en-US" dirty="0" smtClean="0">
                <a:latin typeface="Arial" charset="0"/>
                <a:ea typeface="ＭＳ Ｐゴシック" charset="0"/>
                <a:cs typeface="ＭＳ Ｐゴシック" charset="0"/>
              </a:rPr>
              <a:t>be deductively verified by </a:t>
            </a:r>
            <a:r>
              <a:rPr lang="en-US" dirty="0" smtClean="0">
                <a:latin typeface="Arial" charset="0"/>
                <a:ea typeface="ＭＳ Ｐゴシック" charset="0"/>
                <a:cs typeface="ＭＳ Ｐゴシック" charset="0"/>
              </a:rPr>
              <a:t>mathematicians (or at least it does not hint at a method other than use </a:t>
            </a:r>
            <a:r>
              <a:rPr lang="en-US" dirty="0" err="1" smtClean="0">
                <a:latin typeface="Arial" charset="0"/>
                <a:ea typeface="ＭＳ Ｐゴシック" charset="0"/>
                <a:cs typeface="ＭＳ Ｐゴシック" charset="0"/>
              </a:rPr>
              <a:t>Mathematica</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45058" name="Rectangle 3"/>
          <p:cNvSpPr>
            <a:spLocks noGrp="1" noChangeArrowheads="1"/>
          </p:cNvSpPr>
          <p:nvPr>
            <p:ph type="body" idx="1"/>
          </p:nvPr>
        </p:nvSpPr>
        <p:spPr/>
        <p:txBody>
          <a:bodyPr/>
          <a:lstStyle/>
          <a:p>
            <a:pPr eaLnBrk="1" hangingPunct="1"/>
            <a:r>
              <a:rPr lang="en-US" i="1" dirty="0">
                <a:latin typeface="Arial" charset="0"/>
                <a:ea typeface="ＭＳ Ｐゴシック" charset="0"/>
                <a:cs typeface="ＭＳ Ｐゴシック" charset="0"/>
              </a:rPr>
              <a:t>Objection #1:</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is a </a:t>
            </a:r>
            <a:r>
              <a:rPr lang="en-US" i="1" dirty="0">
                <a:latin typeface="Arial" charset="0"/>
                <a:ea typeface="ＭＳ Ｐゴシック" charset="0"/>
                <a:cs typeface="ＭＳ Ｐゴシック" charset="0"/>
              </a:rPr>
              <a:t>really strange</a:t>
            </a:r>
            <a:r>
              <a:rPr lang="en-US" dirty="0">
                <a:latin typeface="Arial" charset="0"/>
                <a:ea typeface="ＭＳ Ｐゴシック" charset="0"/>
                <a:cs typeface="ＭＳ Ｐゴシック" charset="0"/>
              </a:rPr>
              <a:t> proof.</a:t>
            </a:r>
            <a:endParaRPr lang="en-US" i="1"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47106" name="Rectangle 3"/>
          <p:cNvSpPr>
            <a:spLocks noGrp="1" noChangeArrowheads="1"/>
          </p:cNvSpPr>
          <p:nvPr>
            <p:ph type="body" idx="1"/>
          </p:nvPr>
        </p:nvSpPr>
        <p:spPr/>
        <p:txBody>
          <a:bodyPr/>
          <a:lstStyle/>
          <a:p>
            <a:pPr eaLnBrk="1" hangingPunct="1"/>
            <a:r>
              <a:rPr lang="en-US" i="1" dirty="0">
                <a:latin typeface="Arial" charset="0"/>
                <a:ea typeface="ＭＳ Ｐゴシック" charset="0"/>
                <a:cs typeface="ＭＳ Ｐゴシック" charset="0"/>
              </a:rPr>
              <a:t>Objection #1:</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is a </a:t>
            </a:r>
            <a:r>
              <a:rPr lang="en-US" i="1" dirty="0">
                <a:latin typeface="Arial" charset="0"/>
                <a:ea typeface="ＭＳ Ｐゴシック" charset="0"/>
                <a:cs typeface="ＭＳ Ｐゴシック" charset="0"/>
              </a:rPr>
              <a:t>really strange</a:t>
            </a:r>
            <a:r>
              <a:rPr lang="en-US" dirty="0">
                <a:latin typeface="Arial" charset="0"/>
                <a:ea typeface="ＭＳ Ｐゴシック" charset="0"/>
                <a:cs typeface="ＭＳ Ｐゴシック" charset="0"/>
              </a:rPr>
              <a:t> proof.</a:t>
            </a:r>
            <a:endParaRPr lang="en-US" i="1" dirty="0">
              <a:latin typeface="Arial" charset="0"/>
              <a:ea typeface="ＭＳ Ｐゴシック" charset="0"/>
              <a:cs typeface="ＭＳ Ｐゴシック" charset="0"/>
            </a:endParaRPr>
          </a:p>
          <a:p>
            <a:pPr lvl="1" eaLnBrk="1" hangingPunct="1"/>
            <a:r>
              <a:rPr lang="en-US" dirty="0">
                <a:latin typeface="Arial" charset="0"/>
                <a:ea typeface="ＭＳ Ｐゴシック" charset="0"/>
                <a:cs typeface="ＭＳ Ｐゴシック" charset="0"/>
              </a:rPr>
              <a:t>Yes, but it is representative of computer-assisted proofs that are not that uncommon.</a:t>
            </a:r>
          </a:p>
          <a:p>
            <a:pPr eaLnBrk="1" hangingPunct="1"/>
            <a:endParaRPr lang="en-US" i="1"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49154" name="Rectangle 3"/>
          <p:cNvSpPr>
            <a:spLocks noGrp="1" noChangeArrowheads="1"/>
          </p:cNvSpPr>
          <p:nvPr>
            <p:ph type="body" idx="1"/>
          </p:nvPr>
        </p:nvSpPr>
        <p:spPr/>
        <p:txBody>
          <a:bodyPr/>
          <a:lstStyle/>
          <a:p>
            <a:pPr eaLnBrk="1" hangingPunct="1"/>
            <a:r>
              <a:rPr lang="en-US" i="1" dirty="0">
                <a:latin typeface="Arial" charset="0"/>
                <a:ea typeface="ＭＳ Ｐゴシック" charset="0"/>
                <a:cs typeface="ＭＳ Ｐゴシック" charset="0"/>
              </a:rPr>
              <a:t>Objection #1:</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is a </a:t>
            </a:r>
            <a:r>
              <a:rPr lang="en-US" i="1" dirty="0">
                <a:latin typeface="Arial" charset="0"/>
                <a:ea typeface="ＭＳ Ｐゴシック" charset="0"/>
                <a:cs typeface="ＭＳ Ｐゴシック" charset="0"/>
              </a:rPr>
              <a:t>really strange</a:t>
            </a:r>
            <a:r>
              <a:rPr lang="en-US" dirty="0">
                <a:latin typeface="Arial" charset="0"/>
                <a:ea typeface="ＭＳ Ｐゴシック" charset="0"/>
                <a:cs typeface="ＭＳ Ｐゴシック" charset="0"/>
              </a:rPr>
              <a:t> proof.</a:t>
            </a:r>
            <a:endParaRPr lang="en-US" i="1" dirty="0">
              <a:latin typeface="Arial" charset="0"/>
              <a:ea typeface="ＭＳ Ｐゴシック" charset="0"/>
              <a:cs typeface="ＭＳ Ｐゴシック" charset="0"/>
            </a:endParaRPr>
          </a:p>
          <a:p>
            <a:pPr lvl="1" eaLnBrk="1" hangingPunct="1"/>
            <a:r>
              <a:rPr lang="en-US" dirty="0">
                <a:latin typeface="Arial" charset="0"/>
                <a:ea typeface="ＭＳ Ｐゴシック" charset="0"/>
                <a:cs typeface="ＭＳ Ｐゴシック" charset="0"/>
              </a:rPr>
              <a:t>Yes, but it is representative of computer-assisted proofs that are not that uncommon.</a:t>
            </a:r>
          </a:p>
          <a:p>
            <a:pPr eaLnBrk="1" hangingPunct="1"/>
            <a:endParaRPr lang="en-US" i="1" dirty="0">
              <a:latin typeface="Arial" charset="0"/>
              <a:ea typeface="ＭＳ Ｐゴシック" charset="0"/>
              <a:cs typeface="ＭＳ Ｐゴシック" charset="0"/>
            </a:endParaRPr>
          </a:p>
          <a:p>
            <a:pPr eaLnBrk="1" hangingPunct="1"/>
            <a:r>
              <a:rPr lang="en-US" i="1" dirty="0">
                <a:latin typeface="Arial" charset="0"/>
                <a:ea typeface="ＭＳ Ｐゴシック" charset="0"/>
                <a:cs typeface="ＭＳ Ｐゴシック" charset="0"/>
              </a:rPr>
              <a:t>Objection #2:</a:t>
            </a:r>
            <a:r>
              <a:rPr lang="en-US" dirty="0">
                <a:latin typeface="Arial" charset="0"/>
                <a:ea typeface="ＭＳ Ｐゴシック" charset="0"/>
                <a:cs typeface="ＭＳ Ｐゴシック" charset="0"/>
              </a:rPr>
              <a:t> Mathematicians who think computer-assisted proofs are actually proofs are simply mistaken.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51202" name="Rectangle 3"/>
          <p:cNvSpPr>
            <a:spLocks noGrp="1" noChangeArrowheads="1"/>
          </p:cNvSpPr>
          <p:nvPr>
            <p:ph type="body" idx="1"/>
          </p:nvPr>
        </p:nvSpPr>
        <p:spPr/>
        <p:txBody>
          <a:bodyPr/>
          <a:lstStyle/>
          <a:p>
            <a:pPr eaLnBrk="1" hangingPunct="1"/>
            <a:r>
              <a:rPr lang="en-US" i="1" dirty="0">
                <a:latin typeface="Arial" charset="0"/>
                <a:ea typeface="ＭＳ Ｐゴシック" charset="0"/>
                <a:cs typeface="ＭＳ Ｐゴシック" charset="0"/>
              </a:rPr>
              <a:t>Objection #1:</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is a </a:t>
            </a:r>
            <a:r>
              <a:rPr lang="en-US" i="1" dirty="0">
                <a:latin typeface="Arial" charset="0"/>
                <a:ea typeface="ＭＳ Ｐゴシック" charset="0"/>
                <a:cs typeface="ＭＳ Ｐゴシック" charset="0"/>
              </a:rPr>
              <a:t>really strange</a:t>
            </a:r>
            <a:r>
              <a:rPr lang="en-US" dirty="0">
                <a:latin typeface="Arial" charset="0"/>
                <a:ea typeface="ＭＳ Ｐゴシック" charset="0"/>
                <a:cs typeface="ＭＳ Ｐゴシック" charset="0"/>
              </a:rPr>
              <a:t> proof.</a:t>
            </a:r>
            <a:endParaRPr lang="en-US" i="1" dirty="0">
              <a:latin typeface="Arial" charset="0"/>
              <a:ea typeface="ＭＳ Ｐゴシック" charset="0"/>
              <a:cs typeface="ＭＳ Ｐゴシック" charset="0"/>
            </a:endParaRPr>
          </a:p>
          <a:p>
            <a:pPr lvl="1" eaLnBrk="1" hangingPunct="1"/>
            <a:r>
              <a:rPr lang="en-US" dirty="0">
                <a:latin typeface="Arial" charset="0"/>
                <a:ea typeface="ＭＳ Ｐゴシック" charset="0"/>
                <a:cs typeface="ＭＳ Ｐゴシック" charset="0"/>
              </a:rPr>
              <a:t>Yes, but it is representative of computer-assisted proofs that are not that uncommon.</a:t>
            </a:r>
          </a:p>
          <a:p>
            <a:pPr eaLnBrk="1" hangingPunct="1"/>
            <a:endParaRPr lang="en-US" i="1" dirty="0">
              <a:latin typeface="Arial" charset="0"/>
              <a:ea typeface="ＭＳ Ｐゴシック" charset="0"/>
              <a:cs typeface="ＭＳ Ｐゴシック" charset="0"/>
            </a:endParaRPr>
          </a:p>
          <a:p>
            <a:pPr eaLnBrk="1" hangingPunct="1"/>
            <a:r>
              <a:rPr lang="en-US" i="1" dirty="0">
                <a:latin typeface="Arial" charset="0"/>
                <a:ea typeface="ＭＳ Ｐゴシック" charset="0"/>
                <a:cs typeface="ＭＳ Ｐゴシック" charset="0"/>
              </a:rPr>
              <a:t>Objection #2:</a:t>
            </a:r>
            <a:r>
              <a:rPr lang="en-US" dirty="0">
                <a:latin typeface="Arial" charset="0"/>
                <a:ea typeface="ＭＳ Ｐゴシック" charset="0"/>
                <a:cs typeface="ＭＳ Ｐゴシック" charset="0"/>
              </a:rPr>
              <a:t> Mathematicians who think computer-assisted proofs are actually proofs are simply mistaken.</a:t>
            </a:r>
          </a:p>
          <a:p>
            <a:pPr lvl="1" eaLnBrk="1" hangingPunct="1"/>
            <a:r>
              <a:rPr lang="en-US" dirty="0">
                <a:latin typeface="Arial" charset="0"/>
                <a:ea typeface="ＭＳ Ｐゴシック" charset="0"/>
                <a:cs typeface="ＭＳ Ｐゴシック" charset="0"/>
              </a:rPr>
              <a:t>This would be a valid reply if one wanted to adopt a </a:t>
            </a:r>
            <a:r>
              <a:rPr lang="en-US" i="1" dirty="0">
                <a:latin typeface="Arial" charset="0"/>
                <a:ea typeface="ＭＳ Ｐゴシック" charset="0"/>
                <a:cs typeface="ＭＳ Ｐゴシック" charset="0"/>
              </a:rPr>
              <a:t>normative</a:t>
            </a:r>
            <a:r>
              <a:rPr lang="en-US" dirty="0">
                <a:latin typeface="Arial" charset="0"/>
                <a:ea typeface="ＭＳ Ｐゴシック" charset="0"/>
                <a:cs typeface="ＭＳ Ｐゴシック" charset="0"/>
              </a:rPr>
              <a:t> standard of proof. But if one wants to </a:t>
            </a:r>
            <a:r>
              <a:rPr lang="en-US" i="1" dirty="0">
                <a:latin typeface="Arial" charset="0"/>
                <a:ea typeface="ＭＳ Ｐゴシック" charset="0"/>
                <a:cs typeface="ＭＳ Ｐゴシック" charset="0"/>
              </a:rPr>
              <a:t>describe</a:t>
            </a:r>
            <a:r>
              <a:rPr lang="en-US" dirty="0">
                <a:latin typeface="Arial" charset="0"/>
                <a:ea typeface="ＭＳ Ｐゴシック" charset="0"/>
                <a:cs typeface="ＭＳ Ｐゴシック" charset="0"/>
              </a:rPr>
              <a:t> the proofs that </a:t>
            </a:r>
            <a:r>
              <a:rPr lang="en-US" i="1" dirty="0">
                <a:latin typeface="Arial" charset="0"/>
                <a:ea typeface="ＭＳ Ｐゴシック" charset="0"/>
                <a:cs typeface="ＭＳ Ｐゴシック" charset="0"/>
              </a:rPr>
              <a:t>mathematicians actually read and write</a:t>
            </a:r>
            <a:r>
              <a:rPr lang="en-US" dirty="0">
                <a:latin typeface="Arial" charset="0"/>
                <a:ea typeface="ＭＳ Ｐゴシック" charset="0"/>
                <a:cs typeface="ＭＳ Ｐゴシック" charset="0"/>
              </a:rPr>
              <a:t>, we cannot arbitrarily decide which ones to rule out based on our opinions of what proof ought to be.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Is this a proof?</a:t>
            </a:r>
          </a:p>
        </p:txBody>
      </p:sp>
      <p:sp>
        <p:nvSpPr>
          <p:cNvPr id="55298" name="Rectangle 3"/>
          <p:cNvSpPr>
            <a:spLocks noGrp="1" noChangeArrowheads="1"/>
          </p:cNvSpPr>
          <p:nvPr>
            <p:ph type="body" idx="1"/>
          </p:nvPr>
        </p:nvSpPr>
        <p:spPr/>
        <p:txBody>
          <a:bodyPr/>
          <a:lstStyle/>
          <a:p>
            <a:pPr eaLnBrk="1" hangingPunct="1"/>
            <a:r>
              <a:rPr lang="en-US" i="1" dirty="0">
                <a:latin typeface="Arial" charset="0"/>
                <a:ea typeface="ＭＳ Ｐゴシック" charset="0"/>
                <a:cs typeface="ＭＳ Ｐゴシック" charset="0"/>
              </a:rPr>
              <a:t>Objection #3:</a:t>
            </a:r>
            <a:r>
              <a:rPr lang="en-US" dirty="0">
                <a:latin typeface="Arial" charset="0"/>
                <a:ea typeface="ＭＳ Ｐゴシック" charset="0"/>
                <a:cs typeface="ＭＳ Ｐゴシック" charset="0"/>
              </a:rPr>
              <a:t> The proof is controversial and would not be accepted by all mathematicians.</a:t>
            </a:r>
          </a:p>
          <a:p>
            <a:pPr lvl="1" eaLnBrk="1" hangingPunct="1"/>
            <a:r>
              <a:rPr lang="en-US" dirty="0">
                <a:latin typeface="Arial" charset="0"/>
                <a:ea typeface="ＭＳ Ｐゴシック" charset="0"/>
                <a:cs typeface="ＭＳ Ｐゴシック" charset="0"/>
              </a:rPr>
              <a:t>I agree.</a:t>
            </a:r>
          </a:p>
          <a:p>
            <a:pPr lvl="1" eaLnBrk="1" hangingPunct="1"/>
            <a:r>
              <a:rPr lang="en-US" dirty="0">
                <a:latin typeface="Arial" charset="0"/>
                <a:ea typeface="ＭＳ Ｐゴシック" charset="0"/>
                <a:cs typeface="ＭＳ Ｐゴシック" charset="0"/>
              </a:rPr>
              <a:t>So do the authors: </a:t>
            </a:r>
            <a:r>
              <a:rPr lang="en-US" dirty="0" smtClean="0">
                <a:latin typeface="Arial" charset="0"/>
                <a:ea typeface="ＭＳ Ｐゴシック" charset="0"/>
              </a:rPr>
              <a:t>“</a:t>
            </a:r>
            <a:r>
              <a:rPr lang="en-US" altLang="ja-JP" dirty="0">
                <a:latin typeface="Arial" charset="0"/>
                <a:ea typeface="ＭＳ Ｐゴシック" charset="0"/>
              </a:rPr>
              <a:t>Some might even say this is not truly a proof! But in principle, such computations </a:t>
            </a:r>
            <a:r>
              <a:rPr lang="en-US" altLang="ja-JP" i="1" dirty="0">
                <a:latin typeface="Arial" charset="0"/>
                <a:ea typeface="ＭＳ Ｐゴシック" charset="0"/>
              </a:rPr>
              <a:t>can</a:t>
            </a:r>
            <a:r>
              <a:rPr lang="en-US" altLang="ja-JP" dirty="0">
                <a:latin typeface="Arial" charset="0"/>
                <a:ea typeface="ＭＳ Ｐゴシック" charset="0"/>
              </a:rPr>
              <a:t> be viewed as proofs</a:t>
            </a:r>
            <a:r>
              <a:rPr lang="en-US" dirty="0">
                <a:latin typeface="Arial" charset="0"/>
                <a:ea typeface="ＭＳ Ｐゴシック" charset="0"/>
              </a:rPr>
              <a:t>”</a:t>
            </a:r>
            <a:r>
              <a:rPr lang="en-US" altLang="ja-JP" dirty="0">
                <a:latin typeface="Arial" charset="0"/>
                <a:ea typeface="ＭＳ Ｐゴシック" charset="0"/>
              </a:rPr>
              <a:t> (</a:t>
            </a:r>
            <a:r>
              <a:rPr lang="en-US" altLang="ja-JP" dirty="0" err="1">
                <a:latin typeface="Arial" charset="0"/>
                <a:ea typeface="ＭＳ Ｐゴシック" charset="0"/>
              </a:rPr>
              <a:t>Adamchik</a:t>
            </a:r>
            <a:r>
              <a:rPr lang="en-US" altLang="ja-JP" dirty="0">
                <a:latin typeface="Arial" charset="0"/>
                <a:ea typeface="ＭＳ Ｐゴシック" charset="0"/>
              </a:rPr>
              <a:t> &amp; Wagon, 1997, p. 852). </a:t>
            </a:r>
          </a:p>
          <a:p>
            <a:pPr lvl="1" eaLnBrk="1" hangingPunct="1"/>
            <a:r>
              <a:rPr lang="en-US" dirty="0">
                <a:latin typeface="Arial" charset="0"/>
                <a:ea typeface="ＭＳ Ｐゴシック" charset="0"/>
              </a:rPr>
              <a:t>This disagreement is not one of </a:t>
            </a:r>
            <a:r>
              <a:rPr lang="en-US" i="1" dirty="0">
                <a:latin typeface="Arial" charset="0"/>
                <a:ea typeface="ＭＳ Ｐゴシック" charset="0"/>
              </a:rPr>
              <a:t>degree</a:t>
            </a:r>
            <a:r>
              <a:rPr lang="en-US" dirty="0">
                <a:latin typeface="Arial" charset="0"/>
                <a:ea typeface="ＭＳ Ｐゴシック" charset="0"/>
              </a:rPr>
              <a:t> or </a:t>
            </a:r>
            <a:r>
              <a:rPr lang="en-US" i="1" dirty="0">
                <a:latin typeface="Arial" charset="0"/>
                <a:ea typeface="ＭＳ Ｐゴシック" charset="0"/>
              </a:rPr>
              <a:t>performance error</a:t>
            </a:r>
            <a:r>
              <a:rPr lang="en-US" dirty="0">
                <a:latin typeface="Arial" charset="0"/>
                <a:ea typeface="ＭＳ Ｐゴシック" charset="0"/>
              </a:rPr>
              <a:t>. No one is saying the formula was entered in wrong. No one is saying that the proof would be valid if we used Maple, or checked it on multiple computers.</a:t>
            </a:r>
            <a:br>
              <a:rPr lang="en-US" dirty="0">
                <a:latin typeface="Arial" charset="0"/>
                <a:ea typeface="ＭＳ Ｐゴシック" charset="0"/>
              </a:rPr>
            </a:br>
            <a:r>
              <a:rPr lang="en-US" dirty="0">
                <a:latin typeface="Arial" charset="0"/>
                <a:ea typeface="ＭＳ Ｐゴシック" charset="0"/>
              </a:rPr>
              <a:t>The error, if it exists, is an </a:t>
            </a:r>
            <a:r>
              <a:rPr lang="en-US" i="1" dirty="0">
                <a:latin typeface="Arial" charset="0"/>
                <a:ea typeface="ＭＳ Ｐゴシック" charset="0"/>
              </a:rPr>
              <a:t>epistemological error</a:t>
            </a:r>
            <a:r>
              <a:rPr lang="en-US" dirty="0">
                <a:latin typeface="Arial" charset="0"/>
                <a:ea typeface="ＭＳ Ｐゴシック" charset="0"/>
              </a:rPr>
              <a:t>.</a:t>
            </a:r>
          </a:p>
          <a:p>
            <a:pPr lvl="1" eaLnBrk="1" hangingPunct="1"/>
            <a:r>
              <a:rPr lang="en-US" dirty="0">
                <a:latin typeface="Arial" charset="0"/>
                <a:ea typeface="ＭＳ Ｐゴシック" charset="0"/>
                <a:cs typeface="ＭＳ Ｐゴシック" charset="0"/>
              </a:rPr>
              <a:t>And this is exactly the </a:t>
            </a:r>
            <a:r>
              <a:rPr lang="en-US" dirty="0" smtClean="0">
                <a:latin typeface="Arial" charset="0"/>
                <a:ea typeface="ＭＳ Ｐゴシック" charset="0"/>
                <a:cs typeface="ＭＳ Ｐゴシック" charset="0"/>
              </a:rPr>
              <a:t>point.</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Defining proof precisely </a:t>
            </a:r>
            <a:br>
              <a:rPr lang="en-US" dirty="0" smtClean="0"/>
            </a:br>
            <a:r>
              <a:rPr lang="en-US" dirty="0" smtClean="0"/>
              <a:t>is bound to fail</a:t>
            </a:r>
          </a:p>
        </p:txBody>
      </p:sp>
      <p:sp>
        <p:nvSpPr>
          <p:cNvPr id="59394"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Aberdein (2009) defines “</a:t>
            </a:r>
            <a:r>
              <a:rPr lang="en-US" altLang="ja-JP">
                <a:solidFill>
                  <a:srgbClr val="FF0000"/>
                </a:solidFill>
                <a:latin typeface="Arial" charset="0"/>
                <a:ea typeface="ＭＳ Ｐゴシック" charset="0"/>
                <a:cs typeface="ＭＳ Ｐゴシック" charset="0"/>
              </a:rPr>
              <a:t>proof*</a:t>
            </a:r>
            <a:r>
              <a:rPr 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as </a:t>
            </a:r>
            <a:r>
              <a:rPr lang="en-US">
                <a:latin typeface="Arial" charset="0"/>
                <a:ea typeface="ＭＳ Ｐゴシック" charset="0"/>
                <a:cs typeface="ＭＳ Ｐゴシック" charset="0"/>
              </a:rPr>
              <a:t>“</a:t>
            </a:r>
            <a:r>
              <a:rPr lang="en-US" altLang="ja-JP">
                <a:solidFill>
                  <a:srgbClr val="FF0000"/>
                </a:solidFill>
                <a:latin typeface="Arial" charset="0"/>
                <a:ea typeface="ＭＳ Ｐゴシック" charset="0"/>
                <a:cs typeface="ＭＳ Ｐゴシック" charset="0"/>
              </a:rPr>
              <a:t>species of alleged </a:t>
            </a:r>
            <a:r>
              <a:rPr lang="en-US">
                <a:solidFill>
                  <a:srgbClr val="FF0000"/>
                </a:solidFill>
                <a:latin typeface="Arial" charset="0"/>
                <a:ea typeface="ＭＳ Ｐゴシック" charset="0"/>
                <a:cs typeface="ＭＳ Ｐゴシック" charset="0"/>
              </a:rPr>
              <a:t>‘</a:t>
            </a:r>
            <a:r>
              <a:rPr lang="en-US" altLang="ja-JP">
                <a:solidFill>
                  <a:srgbClr val="FF0000"/>
                </a:solidFill>
                <a:latin typeface="Arial" charset="0"/>
                <a:ea typeface="ＭＳ Ｐゴシック" charset="0"/>
                <a:cs typeface="ＭＳ Ｐゴシック" charset="0"/>
              </a:rPr>
              <a:t>proof</a:t>
            </a:r>
            <a:r>
              <a:rPr lang="en-US">
                <a:solidFill>
                  <a:srgbClr val="FF0000"/>
                </a:solidFill>
                <a:latin typeface="Arial" charset="0"/>
                <a:ea typeface="ＭＳ Ｐゴシック" charset="0"/>
                <a:cs typeface="ＭＳ Ｐゴシック" charset="0"/>
              </a:rPr>
              <a:t>’</a:t>
            </a:r>
            <a:r>
              <a:rPr lang="en-US" altLang="ja-JP">
                <a:solidFill>
                  <a:srgbClr val="FF0000"/>
                </a:solidFill>
                <a:latin typeface="Arial" charset="0"/>
                <a:ea typeface="ＭＳ Ｐゴシック" charset="0"/>
                <a:cs typeface="ＭＳ Ｐゴシック" charset="0"/>
              </a:rPr>
              <a:t> where there is no consensus that the method provides proof, or there is a broad consensus that it doesn</a:t>
            </a:r>
            <a:r>
              <a:rPr lang="en-US">
                <a:solidFill>
                  <a:srgbClr val="FF0000"/>
                </a:solidFill>
                <a:latin typeface="Arial" charset="0"/>
                <a:ea typeface="ＭＳ Ｐゴシック" charset="0"/>
                <a:cs typeface="ＭＳ Ｐゴシック" charset="0"/>
              </a:rPr>
              <a:t>’</a:t>
            </a:r>
            <a:r>
              <a:rPr lang="en-US" altLang="ja-JP">
                <a:solidFill>
                  <a:srgbClr val="FF0000"/>
                </a:solidFill>
                <a:latin typeface="Arial" charset="0"/>
                <a:ea typeface="ＭＳ Ｐゴシック" charset="0"/>
                <a:cs typeface="ＭＳ Ｐゴシック" charset="0"/>
              </a:rPr>
              <a:t>t, but a vocal minority or an historical precedent point the other way</a:t>
            </a:r>
            <a:r>
              <a:rPr 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As examples of proof*, Aberdein included </a:t>
            </a:r>
            <a:r>
              <a:rPr 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picture proofs*, probabilistic proofs*, computer-assisted proofs*, [and] textbook proofs* which are didactically useful but would not satisfy an expert practitioner</a:t>
            </a:r>
            <a:r>
              <a:rPr 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br>
              <a:rPr lang="en-US" altLang="ja-JP">
                <a:latin typeface="Arial" charset="0"/>
                <a:ea typeface="ＭＳ Ｐゴシック" charset="0"/>
                <a:cs typeface="ＭＳ Ｐゴシック" charset="0"/>
              </a:rPr>
            </a:br>
            <a:endParaRPr lang="en-US" altLang="ja-JP">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Traditionally defined categories say an object is in the category if and only if it has a set of properties. Clearly no such standard exists for proofs or there would not be proofs*.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Thanks</a:t>
            </a:r>
          </a:p>
        </p:txBody>
      </p:sp>
      <p:sp>
        <p:nvSpPr>
          <p:cNvPr id="16386"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To </a:t>
            </a:r>
            <a:r>
              <a:rPr lang="en-US" dirty="0" err="1" smtClean="0">
                <a:latin typeface="Arial" charset="0"/>
                <a:ea typeface="ＭＳ Ｐゴシック" charset="0"/>
                <a:cs typeface="ＭＳ Ｐゴシック" charset="0"/>
              </a:rPr>
              <a:t>Benedikt</a:t>
            </a:r>
            <a:r>
              <a:rPr lang="en-US" dirty="0" smtClean="0">
                <a:latin typeface="Arial" charset="0"/>
                <a:ea typeface="ＭＳ Ｐゴシック" charset="0"/>
                <a:cs typeface="ＭＳ Ｐゴシック" charset="0"/>
              </a:rPr>
              <a:t> Loewe and the conference committee for </a:t>
            </a:r>
            <a:r>
              <a:rPr lang="en-US" dirty="0" smtClean="0">
                <a:latin typeface="Arial" charset="0"/>
                <a:ea typeface="ＭＳ Ｐゴシック" charset="0"/>
                <a:cs typeface="ＭＳ Ｐゴシック" charset="0"/>
              </a:rPr>
              <a:t>organizing this conference</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To </a:t>
            </a:r>
            <a:r>
              <a:rPr lang="en-US" dirty="0" smtClean="0">
                <a:latin typeface="Arial" charset="0"/>
                <a:ea typeface="ＭＳ Ｐゴシック" charset="0"/>
                <a:cs typeface="ＭＳ Ｐゴシック" charset="0"/>
              </a:rPr>
              <a:t>the Indian Council for Philosophical Research (ICPR), the International Association for Science and Cultural Diversity (IASCUD), and the Indo-European Research Training Network in Logic (</a:t>
            </a:r>
            <a:r>
              <a:rPr lang="en-US" dirty="0" err="1" smtClean="0">
                <a:latin typeface="Arial" charset="0"/>
                <a:ea typeface="ＭＳ Ｐゴシック" charset="0"/>
                <a:cs typeface="ＭＳ Ｐゴシック" charset="0"/>
              </a:rPr>
              <a:t>IERTNiL</a:t>
            </a:r>
            <a:r>
              <a:rPr lang="en-US" dirty="0" smtClean="0">
                <a:latin typeface="Arial" charset="0"/>
                <a:ea typeface="ＭＳ Ｐゴシック" charset="0"/>
                <a:cs typeface="ＭＳ Ｐゴシック" charset="0"/>
              </a:rPr>
              <a:t>) for funding the </a:t>
            </a:r>
            <a:r>
              <a:rPr lang="en-US" dirty="0" smtClean="0">
                <a:latin typeface="Arial" charset="0"/>
                <a:ea typeface="ＭＳ Ｐゴシック" charset="0"/>
                <a:cs typeface="ＭＳ Ｐゴシック" charset="0"/>
              </a:rPr>
              <a:t>conference and to the Indian Science Academy (INSA) for their generous hospitality.</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lvl="1" eaLnBrk="1" hangingPunct="1"/>
            <a:endParaRPr lang="en-US" sz="1400" dirty="0">
              <a:latin typeface="Arial" charset="0"/>
              <a:ea typeface="ＭＳ Ｐゴシック" charset="0"/>
            </a:endParaRPr>
          </a:p>
        </p:txBody>
      </p:sp>
    </p:spTree>
    <p:extLst>
      <p:ext uri="{BB962C8B-B14F-4D97-AF65-F5344CB8AC3E}">
        <p14:creationId xmlns:p14="http://schemas.microsoft.com/office/powerpoint/2010/main" val="18651892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Defining proof precisely </a:t>
            </a:r>
            <a:br>
              <a:rPr lang="en-US" dirty="0" smtClean="0"/>
            </a:br>
            <a:r>
              <a:rPr lang="en-US" dirty="0" smtClean="0"/>
              <a:t>is bound to fail</a:t>
            </a:r>
          </a:p>
        </p:txBody>
      </p:sp>
      <p:sp>
        <p:nvSpPr>
          <p:cNvPr id="61442" name="Rectangle 3"/>
          <p:cNvSpPr>
            <a:spLocks noGrp="1" noChangeArrowheads="1"/>
          </p:cNvSpPr>
          <p:nvPr>
            <p:ph type="body" idx="1"/>
          </p:nvPr>
        </p:nvSpPr>
        <p:spPr/>
        <p:txBody>
          <a:bodyPr/>
          <a:lstStyle/>
          <a:p>
            <a:pPr eaLnBrk="1" hangingPunct="1"/>
            <a:r>
              <a:rPr lang="en-US" dirty="0" err="1">
                <a:latin typeface="Arial" charset="0"/>
                <a:ea typeface="ＭＳ Ｐゴシック" charset="0"/>
                <a:cs typeface="ＭＳ Ｐゴシック" charset="0"/>
              </a:rPr>
              <a:t>Aberdein</a:t>
            </a:r>
            <a:r>
              <a:rPr lang="en-US" dirty="0">
                <a:latin typeface="Arial" charset="0"/>
                <a:ea typeface="ＭＳ Ｐゴシック" charset="0"/>
                <a:cs typeface="ＭＳ Ｐゴシック" charset="0"/>
              </a:rPr>
              <a:t> (2009) defines “</a:t>
            </a:r>
            <a:r>
              <a:rPr lang="en-US" altLang="ja-JP" dirty="0">
                <a:solidFill>
                  <a:srgbClr val="FF0000"/>
                </a:solidFill>
                <a:latin typeface="Arial" charset="0"/>
                <a:ea typeface="ＭＳ Ｐゴシック" charset="0"/>
                <a:cs typeface="ＭＳ Ｐゴシック" charset="0"/>
              </a:rPr>
              <a:t>proof*</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as </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species of alleged </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proof</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where there is no consensus that the method provides proof, or there is a broad consensus that it doesn</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but a vocal minority or an historical precedent point the other way</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As examples of proof*, </a:t>
            </a:r>
            <a:r>
              <a:rPr lang="en-US" altLang="ja-JP" dirty="0" err="1">
                <a:latin typeface="Arial" charset="0"/>
                <a:ea typeface="ＭＳ Ｐゴシック" charset="0"/>
                <a:cs typeface="ＭＳ Ｐゴシック" charset="0"/>
              </a:rPr>
              <a:t>Aberdein</a:t>
            </a:r>
            <a:r>
              <a:rPr lang="en-US" altLang="ja-JP" dirty="0">
                <a:latin typeface="Arial" charset="0"/>
                <a:ea typeface="ＭＳ Ｐゴシック" charset="0"/>
                <a:cs typeface="ＭＳ Ｐゴシック" charset="0"/>
              </a:rPr>
              <a:t> included </a:t>
            </a:r>
            <a:r>
              <a:rPr lang="en-US" dirty="0">
                <a:latin typeface="Arial" charset="0"/>
                <a:ea typeface="ＭＳ Ｐゴシック" charset="0"/>
                <a:cs typeface="ＭＳ Ｐゴシック" charset="0"/>
              </a:rPr>
              <a:t>“</a:t>
            </a:r>
            <a:r>
              <a:rPr lang="en-US" altLang="ja-JP" dirty="0">
                <a:solidFill>
                  <a:srgbClr val="FF0000"/>
                </a:solidFill>
                <a:latin typeface="Arial" charset="0"/>
                <a:ea typeface="ＭＳ Ｐゴシック" charset="0"/>
                <a:cs typeface="ＭＳ Ｐゴシック" charset="0"/>
              </a:rPr>
              <a:t>picture proofs*, probabilistic proofs*, computer-assisted proofs*, [and] textbook proofs*</a:t>
            </a:r>
            <a:r>
              <a:rPr lang="en-US" altLang="ja-JP" dirty="0">
                <a:latin typeface="Arial" charset="0"/>
                <a:ea typeface="ＭＳ Ｐゴシック" charset="0"/>
                <a:cs typeface="ＭＳ Ｐゴシック" charset="0"/>
              </a:rPr>
              <a:t> which are didactically useful but would not satisfy an expert practitioner</a:t>
            </a:r>
            <a:r>
              <a:rPr 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t>
            </a:r>
            <a:br>
              <a:rPr lang="en-US" altLang="ja-JP" dirty="0">
                <a:latin typeface="Arial" charset="0"/>
                <a:ea typeface="ＭＳ Ｐゴシック" charset="0"/>
                <a:cs typeface="ＭＳ Ｐゴシック" charset="0"/>
              </a:rPr>
            </a:br>
            <a:endParaRPr lang="en-US" altLang="ja-JP"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Traditionally defined categories say an object is in the category if and only if it has a set of properties. </a:t>
            </a:r>
            <a:r>
              <a:rPr lang="en-US" dirty="0" smtClean="0">
                <a:latin typeface="Arial" charset="0"/>
                <a:ea typeface="ＭＳ Ｐゴシック" charset="0"/>
                <a:cs typeface="ＭＳ Ｐゴシック" charset="0"/>
              </a:rPr>
              <a:t>It is hard to imagine such a </a:t>
            </a:r>
            <a:r>
              <a:rPr lang="en-US" dirty="0">
                <a:latin typeface="Arial" charset="0"/>
                <a:ea typeface="ＭＳ Ｐゴシック" charset="0"/>
                <a:cs typeface="ＭＳ Ｐゴシック" charset="0"/>
              </a:rPr>
              <a:t>standard exists for proofs or there would not be proofs*.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Family resemblance</a:t>
            </a:r>
          </a:p>
        </p:txBody>
      </p:sp>
      <p:sp>
        <p:nvSpPr>
          <p:cNvPr id="63490"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Wittgenstein (1953, 2009) noted that philosophers desired necessary and sufficient conditions for concept membership, but this “craving for generality” was misplaced. </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Some concepts (famously </a:t>
            </a:r>
            <a:r>
              <a:rPr lang="en-US" i="1" dirty="0" smtClean="0">
                <a:latin typeface="Arial" charset="0"/>
                <a:ea typeface="ＭＳ Ｐゴシック" charset="0"/>
                <a:cs typeface="ＭＳ Ｐゴシック" charset="0"/>
              </a:rPr>
              <a:t>game</a:t>
            </a:r>
            <a:r>
              <a:rPr lang="en-US" dirty="0" smtClean="0">
                <a:latin typeface="Arial" charset="0"/>
                <a:ea typeface="ＭＳ Ｐゴシック" charset="0"/>
                <a:cs typeface="ＭＳ Ｐゴシック" charset="0"/>
              </a:rPr>
              <a:t>) may not have a feature that all its members share but overlapping similarities amongst all members of the concept.</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Family resemblance</a:t>
            </a:r>
          </a:p>
        </p:txBody>
      </p:sp>
      <p:sp>
        <p:nvSpPr>
          <p:cNvPr id="63490"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Wittgenstein (1953, 2009) noted that philosophers desired necessary and sufficient conditions for concept membership, but this “craving for generality” was misplaced. </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Some concepts(famously </a:t>
            </a:r>
            <a:r>
              <a:rPr lang="en-US" i="1" dirty="0" smtClean="0">
                <a:latin typeface="Arial" charset="0"/>
                <a:ea typeface="ＭＳ Ｐゴシック" charset="0"/>
                <a:cs typeface="ＭＳ Ｐゴシック" charset="0"/>
              </a:rPr>
              <a:t>game</a:t>
            </a:r>
            <a:r>
              <a:rPr lang="en-US" dirty="0" smtClean="0">
                <a:latin typeface="Arial" charset="0"/>
                <a:ea typeface="ＭＳ Ｐゴシック" charset="0"/>
                <a:cs typeface="ＭＳ Ｐゴシック" charset="0"/>
              </a:rPr>
              <a:t>) may not have a feature that all its members share but overlapping similarities amongst all members of the concept.</a:t>
            </a:r>
          </a:p>
          <a:p>
            <a:pPr marL="0" indent="0" eaLnBrk="1" hangingPunct="1">
              <a:buNone/>
            </a:pPr>
            <a:endParaRPr lang="en-US" dirty="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Name		Eyes	Hair	Height		Physique</a:t>
            </a:r>
          </a:p>
          <a:p>
            <a:pPr marL="0" indent="0" eaLnBrk="1" hangingPunct="1">
              <a:buNone/>
            </a:pPr>
            <a:r>
              <a:rPr lang="en-US" dirty="0" smtClean="0">
                <a:latin typeface="Arial" charset="0"/>
                <a:ea typeface="ＭＳ Ｐゴシック" charset="0"/>
                <a:cs typeface="ＭＳ Ｐゴシック" charset="0"/>
              </a:rPr>
              <a:t>Aaron		Green	</a:t>
            </a:r>
            <a:r>
              <a:rPr lang="en-US" dirty="0" smtClean="0">
                <a:solidFill>
                  <a:srgbClr val="FF0000"/>
                </a:solidFill>
                <a:latin typeface="Arial" charset="0"/>
                <a:ea typeface="ＭＳ Ｐゴシック" charset="0"/>
                <a:cs typeface="ＭＳ Ｐゴシック" charset="0"/>
              </a:rPr>
              <a:t>Red</a:t>
            </a:r>
            <a:r>
              <a:rPr lang="en-US" dirty="0" smtClean="0">
                <a:latin typeface="Arial" charset="0"/>
                <a:ea typeface="ＭＳ Ｐゴシック" charset="0"/>
                <a:cs typeface="ＭＳ Ｐゴシック" charset="0"/>
              </a:rPr>
              <a:t>	</a:t>
            </a:r>
            <a:r>
              <a:rPr lang="en-US" dirty="0" smtClean="0">
                <a:solidFill>
                  <a:srgbClr val="008000"/>
                </a:solidFill>
                <a:latin typeface="Arial" charset="0"/>
                <a:ea typeface="ＭＳ Ｐゴシック" charset="0"/>
                <a:cs typeface="ＭＳ Ｐゴシック" charset="0"/>
              </a:rPr>
              <a:t>Tall</a:t>
            </a:r>
            <a:r>
              <a:rPr lang="en-US" dirty="0" smtClean="0">
                <a:latin typeface="Arial" charset="0"/>
                <a:ea typeface="ＭＳ Ｐゴシック" charset="0"/>
                <a:cs typeface="ＭＳ Ｐゴシック" charset="0"/>
              </a:rPr>
              <a:t>		</a:t>
            </a:r>
            <a:r>
              <a:rPr lang="en-US" dirty="0" smtClean="0">
                <a:solidFill>
                  <a:srgbClr val="800000"/>
                </a:solidFill>
                <a:latin typeface="Arial" charset="0"/>
                <a:ea typeface="ＭＳ Ｐゴシック" charset="0"/>
                <a:cs typeface="ＭＳ Ｐゴシック" charset="0"/>
              </a:rPr>
              <a:t>Thin</a:t>
            </a:r>
          </a:p>
          <a:p>
            <a:pPr marL="0" indent="0" eaLnBrk="1" hangingPunct="1">
              <a:buNone/>
            </a:pPr>
            <a:r>
              <a:rPr lang="en-US" dirty="0" smtClean="0">
                <a:latin typeface="Arial" charset="0"/>
                <a:ea typeface="ＭＳ Ｐゴシック" charset="0"/>
                <a:cs typeface="ＭＳ Ｐゴシック" charset="0"/>
              </a:rPr>
              <a:t>Billy		</a:t>
            </a:r>
            <a:r>
              <a:rPr lang="en-US" dirty="0" smtClean="0">
                <a:solidFill>
                  <a:srgbClr val="0000FF"/>
                </a:solidFill>
                <a:latin typeface="Arial" charset="0"/>
                <a:ea typeface="ＭＳ Ｐゴシック" charset="0"/>
                <a:cs typeface="ＭＳ Ｐゴシック" charset="0"/>
              </a:rPr>
              <a:t>Blue</a:t>
            </a:r>
            <a:r>
              <a:rPr lang="en-US" dirty="0" smtClean="0">
                <a:latin typeface="Arial" charset="0"/>
                <a:ea typeface="ＭＳ Ｐゴシック" charset="0"/>
                <a:cs typeface="ＭＳ Ｐゴシック" charset="0"/>
              </a:rPr>
              <a:t>	Brown	</a:t>
            </a:r>
            <a:r>
              <a:rPr lang="en-US" dirty="0" smtClean="0">
                <a:solidFill>
                  <a:srgbClr val="008000"/>
                </a:solidFill>
                <a:latin typeface="Arial" charset="0"/>
                <a:ea typeface="ＭＳ Ｐゴシック" charset="0"/>
                <a:cs typeface="ＭＳ Ｐゴシック" charset="0"/>
              </a:rPr>
              <a:t>Tall</a:t>
            </a:r>
            <a:r>
              <a:rPr lang="en-US" dirty="0" smtClean="0">
                <a:latin typeface="Arial" charset="0"/>
                <a:ea typeface="ＭＳ Ｐゴシック" charset="0"/>
                <a:cs typeface="ＭＳ Ｐゴシック" charset="0"/>
              </a:rPr>
              <a:t>		</a:t>
            </a:r>
            <a:r>
              <a:rPr lang="en-US" dirty="0" smtClean="0">
                <a:solidFill>
                  <a:srgbClr val="800000"/>
                </a:solidFill>
                <a:latin typeface="Arial" charset="0"/>
                <a:ea typeface="ＭＳ Ｐゴシック" charset="0"/>
                <a:cs typeface="ＭＳ Ｐゴシック" charset="0"/>
              </a:rPr>
              <a:t>Thin</a:t>
            </a:r>
          </a:p>
          <a:p>
            <a:pPr marL="0" indent="0" eaLnBrk="1" hangingPunct="1">
              <a:buNone/>
            </a:pPr>
            <a:r>
              <a:rPr lang="en-US" dirty="0" smtClean="0">
                <a:latin typeface="Arial" charset="0"/>
                <a:ea typeface="ＭＳ Ｐゴシック" charset="0"/>
                <a:cs typeface="ＭＳ Ｐゴシック" charset="0"/>
              </a:rPr>
              <a:t>Caleb		</a:t>
            </a:r>
            <a:r>
              <a:rPr lang="en-US" dirty="0" smtClean="0">
                <a:solidFill>
                  <a:srgbClr val="0000FF"/>
                </a:solidFill>
                <a:latin typeface="Arial" charset="0"/>
                <a:ea typeface="ＭＳ Ｐゴシック" charset="0"/>
                <a:cs typeface="ＭＳ Ｐゴシック" charset="0"/>
              </a:rPr>
              <a:t>Blue</a:t>
            </a:r>
            <a:r>
              <a:rPr lang="en-US" dirty="0" smtClean="0">
                <a:latin typeface="Arial" charset="0"/>
                <a:ea typeface="ＭＳ Ｐゴシック" charset="0"/>
                <a:cs typeface="ＭＳ Ｐゴシック" charset="0"/>
              </a:rPr>
              <a:t>	</a:t>
            </a:r>
            <a:r>
              <a:rPr lang="en-US" dirty="0" smtClean="0">
                <a:solidFill>
                  <a:srgbClr val="FF0000"/>
                </a:solidFill>
                <a:latin typeface="Arial" charset="0"/>
                <a:ea typeface="ＭＳ Ｐゴシック" charset="0"/>
                <a:cs typeface="ＭＳ Ｐゴシック" charset="0"/>
              </a:rPr>
              <a:t>Red</a:t>
            </a:r>
            <a:r>
              <a:rPr lang="en-US" dirty="0" smtClean="0">
                <a:latin typeface="Arial" charset="0"/>
                <a:ea typeface="ＭＳ Ｐゴシック" charset="0"/>
                <a:cs typeface="ＭＳ Ｐゴシック" charset="0"/>
              </a:rPr>
              <a:t>	Short		</a:t>
            </a:r>
            <a:r>
              <a:rPr lang="en-US" dirty="0" smtClean="0">
                <a:solidFill>
                  <a:srgbClr val="800000"/>
                </a:solidFill>
                <a:latin typeface="Arial" charset="0"/>
                <a:ea typeface="ＭＳ Ｐゴシック" charset="0"/>
                <a:cs typeface="ＭＳ Ｐゴシック" charset="0"/>
              </a:rPr>
              <a:t>Thin</a:t>
            </a:r>
          </a:p>
          <a:p>
            <a:pPr marL="0" indent="0" eaLnBrk="1" hangingPunct="1">
              <a:buNone/>
            </a:pPr>
            <a:r>
              <a:rPr lang="en-US" dirty="0" smtClean="0">
                <a:latin typeface="Arial" charset="0"/>
                <a:ea typeface="ＭＳ Ｐゴシック" charset="0"/>
                <a:cs typeface="ＭＳ Ｐゴシック" charset="0"/>
              </a:rPr>
              <a:t>Dave		</a:t>
            </a:r>
            <a:r>
              <a:rPr lang="en-US" dirty="0" smtClean="0">
                <a:solidFill>
                  <a:srgbClr val="0000FF"/>
                </a:solidFill>
                <a:latin typeface="Arial" charset="0"/>
                <a:ea typeface="ＭＳ Ｐゴシック" charset="0"/>
                <a:cs typeface="ＭＳ Ｐゴシック" charset="0"/>
              </a:rPr>
              <a:t>Blue</a:t>
            </a:r>
            <a:r>
              <a:rPr lang="en-US" dirty="0" smtClean="0">
                <a:latin typeface="Arial" charset="0"/>
                <a:ea typeface="ＭＳ Ｐゴシック" charset="0"/>
                <a:cs typeface="ＭＳ Ｐゴシック" charset="0"/>
              </a:rPr>
              <a:t>	</a:t>
            </a:r>
            <a:r>
              <a:rPr lang="en-US" dirty="0" smtClean="0">
                <a:solidFill>
                  <a:srgbClr val="FF0000"/>
                </a:solidFill>
                <a:latin typeface="Arial" charset="0"/>
                <a:ea typeface="ＭＳ Ｐゴシック" charset="0"/>
                <a:cs typeface="ＭＳ Ｐゴシック" charset="0"/>
              </a:rPr>
              <a:t>Red</a:t>
            </a:r>
            <a:r>
              <a:rPr lang="en-US" dirty="0" smtClean="0">
                <a:latin typeface="Arial" charset="0"/>
                <a:ea typeface="ＭＳ Ｐゴシック" charset="0"/>
                <a:cs typeface="ＭＳ Ｐゴシック" charset="0"/>
              </a:rPr>
              <a:t>	</a:t>
            </a:r>
            <a:r>
              <a:rPr lang="en-US" dirty="0" smtClean="0">
                <a:solidFill>
                  <a:srgbClr val="008000"/>
                </a:solidFill>
                <a:latin typeface="Arial" charset="0"/>
                <a:ea typeface="ＭＳ Ｐゴシック" charset="0"/>
                <a:cs typeface="ＭＳ Ｐゴシック" charset="0"/>
              </a:rPr>
              <a:t>Tall</a:t>
            </a:r>
            <a:r>
              <a:rPr lang="en-US" dirty="0" smtClean="0">
                <a:latin typeface="Arial" charset="0"/>
                <a:ea typeface="ＭＳ Ｐゴシック" charset="0"/>
                <a:cs typeface="ＭＳ Ｐゴシック" charset="0"/>
              </a:rPr>
              <a:t>		Fat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12818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p>
        </p:txBody>
      </p:sp>
      <p:sp>
        <p:nvSpPr>
          <p:cNvPr id="63490" name="Rectangle 3"/>
          <p:cNvSpPr>
            <a:spLocks noGrp="1" noChangeArrowheads="1"/>
          </p:cNvSpPr>
          <p:nvPr>
            <p:ph type="body" idx="1"/>
          </p:nvPr>
        </p:nvSpPr>
        <p:spPr/>
        <p:txBody>
          <a:bodyPr/>
          <a:lstStyle/>
          <a:p>
            <a:pPr eaLnBrk="1" hangingPunct="1"/>
            <a:r>
              <a:rPr lang="en-US" dirty="0" err="1">
                <a:latin typeface="Arial" charset="0"/>
                <a:ea typeface="ＭＳ Ｐゴシック" charset="0"/>
                <a:cs typeface="ＭＳ Ｐゴシック" charset="0"/>
              </a:rPr>
              <a:t>Lakoff</a:t>
            </a:r>
            <a:r>
              <a:rPr lang="en-US" dirty="0">
                <a:latin typeface="Arial" charset="0"/>
                <a:ea typeface="ＭＳ Ｐゴシック" charset="0"/>
                <a:cs typeface="ＭＳ Ｐゴシック" charset="0"/>
              </a:rPr>
              <a:t> (1987) said that “according to classical theory, categories are uniform in the following respect: they are defined by a collection of properties that the category members share” (p. 17). </a:t>
            </a:r>
          </a:p>
          <a:p>
            <a:pPr lvl="1" eaLnBrk="1" hangingPunct="1"/>
            <a:r>
              <a:rPr lang="en-US" dirty="0" smtClean="0">
                <a:latin typeface="Arial" charset="0"/>
                <a:ea typeface="ＭＳ Ｐゴシック" charset="0"/>
              </a:rPr>
              <a:t>But like Wittgenstein, </a:t>
            </a:r>
            <a:r>
              <a:rPr lang="en-US" dirty="0" err="1" smtClean="0">
                <a:latin typeface="Arial" charset="0"/>
                <a:ea typeface="ＭＳ Ｐゴシック" charset="0"/>
              </a:rPr>
              <a:t>Lakoff</a:t>
            </a:r>
            <a:r>
              <a:rPr lang="en-US" dirty="0" smtClean="0">
                <a:latin typeface="Arial" charset="0"/>
                <a:ea typeface="ＭＳ Ｐゴシック" charset="0"/>
              </a:rPr>
              <a:t> argued that </a:t>
            </a:r>
            <a:r>
              <a:rPr lang="en-US" dirty="0">
                <a:latin typeface="Arial" charset="0"/>
                <a:ea typeface="ＭＳ Ｐゴシック" charset="0"/>
              </a:rPr>
              <a:t>most real-world categories and many scientific categories cannot be defined in this way.</a:t>
            </a:r>
            <a:br>
              <a:rPr lang="en-US" dirty="0">
                <a:latin typeface="Arial" charset="0"/>
                <a:ea typeface="ＭＳ Ｐゴシック" charset="0"/>
              </a:rPr>
            </a:br>
            <a:endParaRPr lang="en-US" dirty="0">
              <a:latin typeface="Arial" charset="0"/>
              <a:ea typeface="ＭＳ Ｐゴシック" charset="0"/>
            </a:endParaRPr>
          </a:p>
          <a:p>
            <a:pPr eaLnBrk="1" hangingPunct="1"/>
            <a:r>
              <a:rPr lang="en-US" dirty="0" err="1">
                <a:latin typeface="Arial" charset="0"/>
                <a:ea typeface="ＭＳ Ｐゴシック" charset="0"/>
                <a:cs typeface="ＭＳ Ｐゴシック" charset="0"/>
              </a:rPr>
              <a:t>Lakoff</a:t>
            </a:r>
            <a:r>
              <a:rPr lang="en-US" dirty="0">
                <a:latin typeface="Arial" charset="0"/>
                <a:ea typeface="ＭＳ Ｐゴシック" charset="0"/>
                <a:cs typeface="ＭＳ Ｐゴシック" charset="0"/>
              </a:rPr>
              <a:t> says some categories might be better defined as </a:t>
            </a:r>
            <a:r>
              <a:rPr lang="en-US" i="1" dirty="0">
                <a:latin typeface="Arial" charset="0"/>
                <a:ea typeface="ＭＳ Ｐゴシック" charset="0"/>
                <a:cs typeface="ＭＳ Ｐゴシック" charset="0"/>
              </a:rPr>
              <a:t>clustered models</a:t>
            </a:r>
            <a:r>
              <a:rPr lang="en-US" dirty="0">
                <a:latin typeface="Arial" charset="0"/>
                <a:ea typeface="ＭＳ Ｐゴシック" charset="0"/>
                <a:cs typeface="ＭＳ Ｐゴシック" charset="0"/>
              </a:rPr>
              <a:t>, which he defined as occurring when “a number of cognitive models combine to form a complex cluster that is psychologically more basic than the models taken individually” (p. 74).</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904170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br>
              <a:rPr lang="en-US" dirty="0" smtClean="0"/>
            </a:br>
            <a:r>
              <a:rPr lang="en-US" dirty="0" smtClean="0"/>
              <a:t>Mother</a:t>
            </a:r>
          </a:p>
        </p:txBody>
      </p:sp>
      <p:sp>
        <p:nvSpPr>
          <p:cNvPr id="65538"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A classic example is the category of </a:t>
            </a:r>
            <a:r>
              <a:rPr lang="en-US" i="1" dirty="0">
                <a:latin typeface="Arial" charset="0"/>
                <a:ea typeface="ＭＳ Ｐゴシック" charset="0"/>
                <a:cs typeface="ＭＳ Ｐゴシック" charset="0"/>
              </a:rPr>
              <a:t>mother</a:t>
            </a:r>
            <a:r>
              <a:rPr lang="en-US" dirty="0">
                <a:latin typeface="Arial" charset="0"/>
                <a:ea typeface="ＭＳ Ｐゴシック" charset="0"/>
                <a:cs typeface="ＭＳ Ｐゴシック" charset="0"/>
              </a:rPr>
              <a:t>, which is an amalgam of several models:</a:t>
            </a:r>
          </a:p>
          <a:p>
            <a:pPr lvl="1" eaLnBrk="1" hangingPunct="1"/>
            <a:r>
              <a:rPr lang="en-US" i="1" dirty="0">
                <a:latin typeface="Arial" charset="0"/>
                <a:ea typeface="ＭＳ Ｐゴシック" charset="0"/>
                <a:cs typeface="ＭＳ Ｐゴシック" charset="0"/>
              </a:rPr>
              <a:t>The birth mother</a:t>
            </a:r>
          </a:p>
          <a:p>
            <a:pPr lvl="1" eaLnBrk="1" hangingPunct="1"/>
            <a:r>
              <a:rPr lang="en-US" i="1" dirty="0">
                <a:latin typeface="Arial" charset="0"/>
                <a:ea typeface="ＭＳ Ｐゴシック" charset="0"/>
                <a:cs typeface="ＭＳ Ｐゴシック" charset="0"/>
              </a:rPr>
              <a:t>The genetic mother</a:t>
            </a:r>
          </a:p>
          <a:p>
            <a:pPr lvl="1" eaLnBrk="1" hangingPunct="1"/>
            <a:r>
              <a:rPr lang="en-US" i="1" dirty="0">
                <a:latin typeface="Arial" charset="0"/>
                <a:ea typeface="ＭＳ Ｐゴシック" charset="0"/>
                <a:cs typeface="ＭＳ Ｐゴシック" charset="0"/>
              </a:rPr>
              <a:t>The nurturance mother </a:t>
            </a:r>
            <a:r>
              <a:rPr lang="en-US" dirty="0">
                <a:latin typeface="Arial" charset="0"/>
                <a:ea typeface="ＭＳ Ｐゴシック" charset="0"/>
                <a:cs typeface="ＭＳ Ｐゴシック" charset="0"/>
              </a:rPr>
              <a:t>(the female caretaker of the child)</a:t>
            </a:r>
          </a:p>
          <a:p>
            <a:pPr lvl="1" eaLnBrk="1" hangingPunct="1"/>
            <a:r>
              <a:rPr lang="en-US" i="1" dirty="0">
                <a:latin typeface="Arial" charset="0"/>
                <a:ea typeface="ＭＳ Ｐゴシック" charset="0"/>
                <a:cs typeface="ＭＳ Ｐゴシック" charset="0"/>
              </a:rPr>
              <a:t>The wife of the father</a:t>
            </a:r>
          </a:p>
          <a:p>
            <a:pPr lvl="1" eaLnBrk="1" hangingPunct="1"/>
            <a:r>
              <a:rPr lang="en-US" i="1" dirty="0">
                <a:latin typeface="Arial" charset="0"/>
                <a:ea typeface="ＭＳ Ｐゴシック" charset="0"/>
                <a:cs typeface="ＭＳ Ｐゴシック" charset="0"/>
              </a:rPr>
              <a:t>The female legal guardian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br>
              <a:rPr lang="en-US" dirty="0" smtClean="0"/>
            </a:br>
            <a:r>
              <a:rPr lang="en-US" dirty="0" smtClean="0"/>
              <a:t>Key points</a:t>
            </a:r>
          </a:p>
        </p:txBody>
      </p:sp>
      <p:sp>
        <p:nvSpPr>
          <p:cNvPr id="67586"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The prototypical mother satisfies all models. Our default assumption is that a mother (probably) satisfies these models.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There is no true </a:t>
            </a:r>
            <a:r>
              <a:rPr lang="en-US" i="1" dirty="0">
                <a:latin typeface="Arial" charset="0"/>
                <a:ea typeface="ＭＳ Ｐゴシック" charset="0"/>
                <a:cs typeface="ＭＳ Ｐゴシック" charset="0"/>
              </a:rPr>
              <a:t>essence</a:t>
            </a:r>
            <a:r>
              <a:rPr lang="en-US" dirty="0">
                <a:latin typeface="Arial" charset="0"/>
                <a:ea typeface="ＭＳ Ｐゴシック" charset="0"/>
                <a:cs typeface="ＭＳ Ｐゴシック" charset="0"/>
              </a:rPr>
              <a:t> of mother.</a:t>
            </a:r>
          </a:p>
          <a:p>
            <a:pPr lvl="1" eaLnBrk="1" hangingPunct="1"/>
            <a:r>
              <a:rPr lang="en-US" dirty="0">
                <a:latin typeface="Arial" charset="0"/>
                <a:ea typeface="ＭＳ Ｐゴシック" charset="0"/>
                <a:cs typeface="ＭＳ Ｐゴシック" charset="0"/>
              </a:rPr>
              <a:t>Different dictionaries list different primary definitions.</a:t>
            </a:r>
          </a:p>
          <a:p>
            <a:pPr lvl="1" eaLnBrk="1" hangingPunct="1"/>
            <a:r>
              <a:rPr lang="en-US" dirty="0">
                <a:latin typeface="Arial" charset="0"/>
                <a:ea typeface="ＭＳ Ｐゴシック" charset="0"/>
                <a:cs typeface="ＭＳ Ｐゴシック" charset="0"/>
              </a:rPr>
              <a:t>“I am uncaring so I could never be a </a:t>
            </a:r>
            <a:r>
              <a:rPr lang="en-US" i="1" dirty="0">
                <a:latin typeface="Arial" charset="0"/>
                <a:ea typeface="ＭＳ Ｐゴシック" charset="0"/>
                <a:cs typeface="ＭＳ Ｐゴシック" charset="0"/>
              </a:rPr>
              <a:t>real mother</a:t>
            </a:r>
            <a:r>
              <a:rPr lang="en-US" dirty="0">
                <a:latin typeface="Arial" charset="0"/>
                <a:ea typeface="ＭＳ Ｐゴシック" charset="0"/>
                <a:cs typeface="ＭＳ Ｐゴシック" charset="0"/>
              </a:rPr>
              <a:t> to my child”; “I’m adopted so I don’t know who my </a:t>
            </a:r>
            <a:r>
              <a:rPr lang="en-US" i="1" dirty="0">
                <a:latin typeface="Arial" charset="0"/>
                <a:ea typeface="ＭＳ Ｐゴシック" charset="0"/>
                <a:cs typeface="ＭＳ Ｐゴシック" charset="0"/>
              </a:rPr>
              <a:t>real mother</a:t>
            </a:r>
            <a:r>
              <a:rPr lang="en-US" dirty="0">
                <a:latin typeface="Arial" charset="0"/>
                <a:ea typeface="ＭＳ Ｐゴシック" charset="0"/>
                <a:cs typeface="ＭＳ Ｐゴシック" charset="0"/>
              </a:rPr>
              <a:t> is”, illustrate that “real mother” doesn’t have one definition.</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Compound words exist to qualify limited types of mothers.</a:t>
            </a:r>
          </a:p>
          <a:p>
            <a:pPr lvl="1" eaLnBrk="1" hangingPunct="1"/>
            <a:r>
              <a:rPr lang="en-US" i="1" dirty="0">
                <a:latin typeface="Arial" charset="0"/>
                <a:ea typeface="ＭＳ Ｐゴシック" charset="0"/>
                <a:cs typeface="ＭＳ Ｐゴシック" charset="0"/>
              </a:rPr>
              <a:t>Stepmother</a:t>
            </a:r>
            <a:r>
              <a:rPr lang="en-US" dirty="0">
                <a:latin typeface="Arial" charset="0"/>
                <a:ea typeface="ＭＳ Ｐゴシック" charset="0"/>
                <a:cs typeface="ＭＳ Ｐゴシック" charset="0"/>
              </a:rPr>
              <a:t> implies </a:t>
            </a:r>
            <a:r>
              <a:rPr lang="en-US" dirty="0" smtClean="0">
                <a:latin typeface="Arial" charset="0"/>
                <a:ea typeface="ＭＳ Ｐゴシック" charset="0"/>
                <a:cs typeface="ＭＳ Ｐゴシック" charset="0"/>
              </a:rPr>
              <a:t>wife of the father but not </a:t>
            </a:r>
            <a:r>
              <a:rPr lang="en-US" dirty="0">
                <a:latin typeface="Arial" charset="0"/>
                <a:ea typeface="ＭＳ Ｐゴシック" charset="0"/>
                <a:cs typeface="ＭＳ Ｐゴシック" charset="0"/>
              </a:rPr>
              <a:t>the birth or genetic mother.</a:t>
            </a:r>
          </a:p>
          <a:p>
            <a:pPr lvl="1" eaLnBrk="1" hangingPunct="1"/>
            <a:r>
              <a:rPr lang="en-US" i="1" dirty="0">
                <a:latin typeface="Arial" charset="0"/>
                <a:ea typeface="ＭＳ Ｐゴシック" charset="0"/>
                <a:cs typeface="ＭＳ Ｐゴシック" charset="0"/>
              </a:rPr>
              <a:t>Birth mother</a:t>
            </a:r>
            <a:r>
              <a:rPr lang="en-US" dirty="0">
                <a:latin typeface="Arial" charset="0"/>
                <a:ea typeface="ＭＳ Ｐゴシック" charset="0"/>
                <a:cs typeface="ＭＳ Ｐゴシック" charset="0"/>
              </a:rPr>
              <a:t> implies not the caretaker</a:t>
            </a:r>
          </a:p>
          <a:p>
            <a:pPr lvl="1" eaLnBrk="1" hangingPunct="1"/>
            <a:r>
              <a:rPr lang="en-US" i="1" dirty="0">
                <a:latin typeface="Arial" charset="0"/>
                <a:ea typeface="ＭＳ Ｐゴシック" charset="0"/>
                <a:cs typeface="ＭＳ Ｐゴシック" charset="0"/>
              </a:rPr>
              <a:t>Adoptive mother</a:t>
            </a:r>
            <a:r>
              <a:rPr lang="en-US" dirty="0">
                <a:latin typeface="Arial" charset="0"/>
                <a:ea typeface="ＭＳ Ｐゴシック" charset="0"/>
                <a:cs typeface="ＭＳ Ｐゴシック" charset="0"/>
              </a:rPr>
              <a:t> implies not the birth or genetic mother.</a:t>
            </a:r>
            <a:endParaRPr lang="en-US" i="1"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br>
              <a:rPr lang="en-US" dirty="0" smtClean="0"/>
            </a:br>
            <a:r>
              <a:rPr lang="en-US" dirty="0" smtClean="0"/>
              <a:t>Proof</a:t>
            </a:r>
          </a:p>
        </p:txBody>
      </p:sp>
      <p:sp>
        <p:nvSpPr>
          <p:cNvPr id="34818" name="Rectangle 3"/>
          <p:cNvSpPr>
            <a:spLocks noGrp="1" noChangeArrowheads="1"/>
          </p:cNvSpPr>
          <p:nvPr>
            <p:ph type="body" idx="1"/>
          </p:nvPr>
        </p:nvSpPr>
        <p:spPr/>
        <p:txBody>
          <a:bodyPr/>
          <a:lstStyle/>
          <a:p>
            <a:pPr marL="0" indent="0" eaLnBrk="1" hangingPunct="1">
              <a:buFontTx/>
              <a:buNone/>
              <a:defRPr/>
            </a:pPr>
            <a:r>
              <a:rPr lang="en-US" dirty="0" smtClean="0">
                <a:latin typeface="Arial" charset="0"/>
                <a:ea typeface="ＭＳ Ｐゴシック" charset="0"/>
                <a:cs typeface="ＭＳ Ｐゴシック" charset="0"/>
              </a:rPr>
              <a:t>Proof is:</a:t>
            </a:r>
          </a:p>
          <a:p>
            <a:pPr eaLnBrk="1" hangingPunct="1">
              <a:defRPr/>
            </a:pPr>
            <a:r>
              <a:rPr lang="en-US" i="1" dirty="0" smtClean="0">
                <a:latin typeface="Arial" charset="0"/>
                <a:ea typeface="ＭＳ Ｐゴシック" charset="0"/>
                <a:cs typeface="ＭＳ Ｐゴシック" charset="0"/>
              </a:rPr>
              <a:t>A convincing argument</a:t>
            </a:r>
          </a:p>
          <a:p>
            <a:pPr eaLnBrk="1" hangingPunct="1">
              <a:defRPr/>
            </a:pPr>
            <a:r>
              <a:rPr lang="en-US" i="1" dirty="0" smtClean="0">
                <a:latin typeface="Arial" charset="0"/>
                <a:ea typeface="ＭＳ Ｐゴシック" charset="0"/>
                <a:cs typeface="ＭＳ Ｐゴシック" charset="0"/>
              </a:rPr>
              <a:t>A </a:t>
            </a:r>
            <a:r>
              <a:rPr lang="en-US" i="1" dirty="0" err="1" smtClean="0">
                <a:latin typeface="Arial" charset="0"/>
                <a:ea typeface="ＭＳ Ｐゴシック" charset="0"/>
                <a:cs typeface="ＭＳ Ｐゴシック" charset="0"/>
              </a:rPr>
              <a:t>surveyable</a:t>
            </a:r>
            <a:r>
              <a:rPr lang="en-US" i="1" dirty="0" smtClean="0">
                <a:latin typeface="Arial" charset="0"/>
                <a:ea typeface="ＭＳ Ｐゴシック" charset="0"/>
                <a:cs typeface="ＭＳ Ｐゴシック" charset="0"/>
              </a:rPr>
              <a:t> argument understandable by a human mathematician</a:t>
            </a:r>
          </a:p>
          <a:p>
            <a:pPr eaLnBrk="1" hangingPunct="1">
              <a:defRPr/>
            </a:pPr>
            <a:r>
              <a:rPr lang="en-US" i="1" dirty="0" smtClean="0">
                <a:latin typeface="Arial" charset="0"/>
                <a:ea typeface="ＭＳ Ｐゴシック" charset="0"/>
                <a:cs typeface="ＭＳ Ｐゴシック" charset="0"/>
              </a:rPr>
              <a:t>An a priori argument</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(starting from known facts, independent </a:t>
            </a:r>
            <a:r>
              <a:rPr lang="en-US" dirty="0" smtClean="0">
                <a:latin typeface="Arial" charset="0"/>
                <a:ea typeface="ＭＳ Ｐゴシック" charset="0"/>
                <a:cs typeface="ＭＳ Ｐゴシック" charset="0"/>
              </a:rPr>
              <a:t>of experience, deductive)</a:t>
            </a:r>
          </a:p>
          <a:p>
            <a:pPr eaLnBrk="1" hangingPunct="1">
              <a:defRPr/>
            </a:pPr>
            <a:r>
              <a:rPr lang="en-US" i="1" dirty="0" smtClean="0">
                <a:latin typeface="Arial" charset="0"/>
                <a:ea typeface="ＭＳ Ｐゴシック" charset="0"/>
                <a:cs typeface="ＭＳ Ｐゴシック" charset="0"/>
              </a:rPr>
              <a:t>A transparent argument where a reader can fill in every gap</a:t>
            </a:r>
          </a:p>
          <a:p>
            <a:pPr eaLnBrk="1" hangingPunct="1">
              <a:defRPr/>
            </a:pPr>
            <a:r>
              <a:rPr lang="en-US" i="1" dirty="0" smtClean="0">
                <a:latin typeface="Arial" charset="0"/>
                <a:ea typeface="ＭＳ Ｐゴシック" charset="0"/>
                <a:cs typeface="ＭＳ Ｐゴシック" charset="0"/>
              </a:rPr>
              <a:t>An argument in a representation system</a:t>
            </a:r>
            <a:r>
              <a:rPr lang="en-US" dirty="0" smtClean="0">
                <a:latin typeface="Arial" charset="0"/>
                <a:ea typeface="ＭＳ Ｐゴシック" charset="0"/>
                <a:cs typeface="ＭＳ Ｐゴシック" charset="0"/>
              </a:rPr>
              <a:t>, with social norms for what constitutes an acceptable transformation or inference</a:t>
            </a:r>
          </a:p>
          <a:p>
            <a:pPr eaLnBrk="1" hangingPunct="1">
              <a:defRPr/>
            </a:pPr>
            <a:r>
              <a:rPr lang="en-US" i="1" dirty="0" smtClean="0">
                <a:latin typeface="Arial" charset="0"/>
                <a:ea typeface="ＭＳ Ｐゴシック" charset="0"/>
                <a:cs typeface="ＭＳ Ｐゴシック" charset="0"/>
              </a:rPr>
              <a:t>A sanctioned argument</a:t>
            </a:r>
            <a:r>
              <a:rPr lang="en-US" dirty="0" smtClean="0">
                <a:latin typeface="Arial" charset="0"/>
                <a:ea typeface="ＭＳ Ｐゴシック" charset="0"/>
                <a:cs typeface="ＭＳ Ｐゴシック" charset="0"/>
              </a:rPr>
              <a:t> (accepted as valid by mathematicians by a formal review process)</a:t>
            </a:r>
          </a:p>
          <a:p>
            <a:pPr eaLnBrk="1" hangingPunct="1">
              <a:defRPr/>
            </a:pPr>
            <a:endParaRPr lang="en-US" i="1" dirty="0" smtClean="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br>
              <a:rPr lang="en-US" dirty="0" smtClean="0"/>
            </a:br>
            <a:r>
              <a:rPr lang="en-US" dirty="0" smtClean="0"/>
              <a:t>Proof</a:t>
            </a:r>
          </a:p>
        </p:txBody>
      </p:sp>
      <p:sp>
        <p:nvSpPr>
          <p:cNvPr id="34818" name="Rectangle 3"/>
          <p:cNvSpPr>
            <a:spLocks noGrp="1" noChangeArrowheads="1"/>
          </p:cNvSpPr>
          <p:nvPr>
            <p:ph type="body" idx="1"/>
          </p:nvPr>
        </p:nvSpPr>
        <p:spPr/>
        <p:txBody>
          <a:bodyPr/>
          <a:lstStyle/>
          <a:p>
            <a:pPr marL="0" indent="0" eaLnBrk="1" hangingPunct="1">
              <a:buFontTx/>
              <a:buNone/>
              <a:defRPr/>
            </a:pPr>
            <a:r>
              <a:rPr lang="en-US" dirty="0" smtClean="0">
                <a:latin typeface="Arial" charset="0"/>
                <a:ea typeface="ＭＳ Ｐゴシック" charset="0"/>
                <a:cs typeface="ＭＳ Ｐゴシック" charset="0"/>
              </a:rPr>
              <a:t>Proof is:</a:t>
            </a:r>
          </a:p>
          <a:p>
            <a:pPr eaLnBrk="1" hangingPunct="1">
              <a:defRPr/>
            </a:pPr>
            <a:r>
              <a:rPr lang="en-US" i="1" dirty="0" smtClean="0">
                <a:solidFill>
                  <a:srgbClr val="008000"/>
                </a:solidFill>
                <a:latin typeface="Arial" charset="0"/>
                <a:ea typeface="ＭＳ Ｐゴシック" charset="0"/>
                <a:cs typeface="ＭＳ Ｐゴシック" charset="0"/>
              </a:rPr>
              <a:t>A convincing argument</a:t>
            </a:r>
          </a:p>
          <a:p>
            <a:pPr eaLnBrk="1" hangingPunct="1">
              <a:defRPr/>
            </a:pPr>
            <a:r>
              <a:rPr lang="en-US" i="1" dirty="0" smtClean="0">
                <a:solidFill>
                  <a:srgbClr val="008000"/>
                </a:solidFill>
                <a:latin typeface="Arial" charset="0"/>
                <a:ea typeface="ＭＳ Ｐゴシック" charset="0"/>
                <a:cs typeface="ＭＳ Ｐゴシック" charset="0"/>
              </a:rPr>
              <a:t>A </a:t>
            </a:r>
            <a:r>
              <a:rPr lang="en-US" i="1" dirty="0" err="1" smtClean="0">
                <a:solidFill>
                  <a:srgbClr val="008000"/>
                </a:solidFill>
                <a:latin typeface="Arial" charset="0"/>
                <a:ea typeface="ＭＳ Ｐゴシック" charset="0"/>
                <a:cs typeface="ＭＳ Ｐゴシック" charset="0"/>
              </a:rPr>
              <a:t>surveyable</a:t>
            </a:r>
            <a:r>
              <a:rPr lang="en-US" i="1" dirty="0" smtClean="0">
                <a:solidFill>
                  <a:srgbClr val="008000"/>
                </a:solidFill>
                <a:latin typeface="Arial" charset="0"/>
                <a:ea typeface="ＭＳ Ｐゴシック" charset="0"/>
                <a:cs typeface="ＭＳ Ｐゴシック" charset="0"/>
              </a:rPr>
              <a:t> argument understandable by a human mathematician</a:t>
            </a:r>
          </a:p>
          <a:p>
            <a:pPr eaLnBrk="1" hangingPunct="1">
              <a:defRPr/>
            </a:pPr>
            <a:r>
              <a:rPr lang="en-US" i="1" dirty="0">
                <a:latin typeface="Arial" charset="0"/>
                <a:ea typeface="ＭＳ Ｐゴシック" charset="0"/>
                <a:cs typeface="ＭＳ Ｐゴシック" charset="0"/>
              </a:rPr>
              <a:t>An a priori argument</a:t>
            </a:r>
            <a:r>
              <a:rPr lang="en-US" dirty="0">
                <a:latin typeface="Arial" charset="0"/>
                <a:ea typeface="ＭＳ Ｐゴシック" charset="0"/>
                <a:cs typeface="ＭＳ Ｐゴシック" charset="0"/>
              </a:rPr>
              <a:t> (independent of experience, deductive)</a:t>
            </a:r>
          </a:p>
          <a:p>
            <a:pPr eaLnBrk="1" hangingPunct="1">
              <a:defRPr/>
            </a:pPr>
            <a:r>
              <a:rPr lang="en-US" i="1" dirty="0" smtClean="0">
                <a:latin typeface="Arial" charset="0"/>
                <a:ea typeface="ＭＳ Ｐゴシック" charset="0"/>
                <a:cs typeface="ＭＳ Ｐゴシック" charset="0"/>
              </a:rPr>
              <a:t>A transparent argument where a reader can fill in every gap</a:t>
            </a:r>
          </a:p>
          <a:p>
            <a:pPr eaLnBrk="1" hangingPunct="1">
              <a:defRPr/>
            </a:pPr>
            <a:r>
              <a:rPr lang="en-US" i="1" dirty="0" smtClean="0">
                <a:latin typeface="Arial" charset="0"/>
                <a:ea typeface="ＭＳ Ｐゴシック" charset="0"/>
                <a:cs typeface="ＭＳ Ｐゴシック" charset="0"/>
              </a:rPr>
              <a:t>An argument in a representation system</a:t>
            </a:r>
            <a:r>
              <a:rPr lang="en-US" dirty="0" smtClean="0">
                <a:latin typeface="Arial" charset="0"/>
                <a:ea typeface="ＭＳ Ｐゴシック" charset="0"/>
                <a:cs typeface="ＭＳ Ｐゴシック" charset="0"/>
              </a:rPr>
              <a:t>, with social norms for what constitutes an acceptable transformation or </a:t>
            </a:r>
            <a:r>
              <a:rPr lang="en-US" dirty="0">
                <a:latin typeface="Arial" charset="0"/>
                <a:ea typeface="ＭＳ Ｐゴシック" charset="0"/>
                <a:cs typeface="ＭＳ Ｐゴシック" charset="0"/>
              </a:rPr>
              <a:t>inference</a:t>
            </a:r>
            <a:endParaRPr lang="en-US" dirty="0" smtClean="0">
              <a:latin typeface="Arial" charset="0"/>
              <a:ea typeface="ＭＳ Ｐゴシック" charset="0"/>
              <a:cs typeface="ＭＳ Ｐゴシック" charset="0"/>
            </a:endParaRPr>
          </a:p>
          <a:p>
            <a:pPr eaLnBrk="1" hangingPunct="1">
              <a:defRPr/>
            </a:pPr>
            <a:r>
              <a:rPr lang="en-US" i="1" dirty="0" smtClean="0">
                <a:latin typeface="Arial" charset="0"/>
                <a:ea typeface="ＭＳ Ｐゴシック" charset="0"/>
                <a:cs typeface="ＭＳ Ｐゴシック" charset="0"/>
              </a:rPr>
              <a:t>A sanctioned argument</a:t>
            </a:r>
            <a:r>
              <a:rPr lang="en-US" dirty="0" smtClean="0">
                <a:latin typeface="Arial" charset="0"/>
                <a:ea typeface="ＭＳ Ｐゴシック" charset="0"/>
                <a:cs typeface="ＭＳ Ｐゴシック" charset="0"/>
              </a:rPr>
              <a:t> (accepted as valid by mathematicians by a formal review process)</a:t>
            </a:r>
          </a:p>
          <a:p>
            <a:pPr eaLnBrk="1" hangingPunct="1">
              <a:defRPr/>
            </a:pPr>
            <a:endParaRPr lang="en-US" i="1" dirty="0" smtClean="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br>
              <a:rPr lang="en-US" dirty="0" smtClean="0"/>
            </a:br>
            <a:r>
              <a:rPr lang="en-US" dirty="0" smtClean="0"/>
              <a:t>Proof</a:t>
            </a:r>
          </a:p>
        </p:txBody>
      </p:sp>
      <p:sp>
        <p:nvSpPr>
          <p:cNvPr id="34818" name="Rectangle 3"/>
          <p:cNvSpPr>
            <a:spLocks noGrp="1" noChangeArrowheads="1"/>
          </p:cNvSpPr>
          <p:nvPr>
            <p:ph type="body" idx="1"/>
          </p:nvPr>
        </p:nvSpPr>
        <p:spPr/>
        <p:txBody>
          <a:bodyPr/>
          <a:lstStyle/>
          <a:p>
            <a:pPr marL="0" indent="0" eaLnBrk="1" hangingPunct="1">
              <a:buFontTx/>
              <a:buNone/>
              <a:defRPr/>
            </a:pPr>
            <a:r>
              <a:rPr lang="en-US" dirty="0" smtClean="0">
                <a:latin typeface="Arial" charset="0"/>
                <a:ea typeface="ＭＳ Ｐゴシック" charset="0"/>
                <a:cs typeface="ＭＳ Ｐゴシック" charset="0"/>
              </a:rPr>
              <a:t>Proof is:</a:t>
            </a:r>
          </a:p>
          <a:p>
            <a:pPr eaLnBrk="1" hangingPunct="1">
              <a:defRPr/>
            </a:pPr>
            <a:r>
              <a:rPr lang="en-US" i="1" dirty="0" smtClean="0">
                <a:latin typeface="Arial" charset="0"/>
                <a:ea typeface="ＭＳ Ｐゴシック" charset="0"/>
                <a:cs typeface="ＭＳ Ｐゴシック" charset="0"/>
              </a:rPr>
              <a:t>A convincing argument</a:t>
            </a:r>
          </a:p>
          <a:p>
            <a:pPr eaLnBrk="1" hangingPunct="1">
              <a:defRPr/>
            </a:pPr>
            <a:r>
              <a:rPr lang="en-US" i="1" dirty="0" smtClean="0">
                <a:latin typeface="Arial" charset="0"/>
                <a:ea typeface="ＭＳ Ｐゴシック" charset="0"/>
                <a:cs typeface="ＭＳ Ｐゴシック" charset="0"/>
              </a:rPr>
              <a:t>A </a:t>
            </a:r>
            <a:r>
              <a:rPr lang="en-US" i="1" dirty="0" err="1" smtClean="0">
                <a:latin typeface="Arial" charset="0"/>
                <a:ea typeface="ＭＳ Ｐゴシック" charset="0"/>
                <a:cs typeface="ＭＳ Ｐゴシック" charset="0"/>
              </a:rPr>
              <a:t>surveyable</a:t>
            </a:r>
            <a:r>
              <a:rPr lang="en-US" i="1" dirty="0" smtClean="0">
                <a:latin typeface="Arial" charset="0"/>
                <a:ea typeface="ＭＳ Ｐゴシック" charset="0"/>
                <a:cs typeface="ＭＳ Ｐゴシック" charset="0"/>
              </a:rPr>
              <a:t> argument understandable by a human mathematician</a:t>
            </a:r>
          </a:p>
          <a:p>
            <a:pPr eaLnBrk="1" hangingPunct="1">
              <a:defRPr/>
            </a:pPr>
            <a:r>
              <a:rPr lang="en-US" i="1" dirty="0">
                <a:solidFill>
                  <a:srgbClr val="008000"/>
                </a:solidFill>
                <a:latin typeface="Arial" charset="0"/>
                <a:ea typeface="ＭＳ Ｐゴシック" charset="0"/>
                <a:cs typeface="ＭＳ Ｐゴシック" charset="0"/>
              </a:rPr>
              <a:t>An a priori argument</a:t>
            </a:r>
            <a:r>
              <a:rPr lang="en-US" dirty="0">
                <a:solidFill>
                  <a:srgbClr val="008000"/>
                </a:solidFill>
                <a:latin typeface="Arial" charset="0"/>
                <a:ea typeface="ＭＳ Ｐゴシック" charset="0"/>
                <a:cs typeface="ＭＳ Ｐゴシック" charset="0"/>
              </a:rPr>
              <a:t> (independent of experience, deductive)</a:t>
            </a:r>
          </a:p>
          <a:p>
            <a:pPr eaLnBrk="1" hangingPunct="1">
              <a:defRPr/>
            </a:pPr>
            <a:r>
              <a:rPr lang="en-US" i="1" dirty="0" smtClean="0">
                <a:solidFill>
                  <a:srgbClr val="008000"/>
                </a:solidFill>
                <a:latin typeface="Arial" charset="0"/>
                <a:ea typeface="ＭＳ Ｐゴシック" charset="0"/>
                <a:cs typeface="ＭＳ Ｐゴシック" charset="0"/>
              </a:rPr>
              <a:t>A transparent argument where a reader can fill in every gap</a:t>
            </a:r>
          </a:p>
          <a:p>
            <a:pPr eaLnBrk="1" hangingPunct="1">
              <a:defRPr/>
            </a:pPr>
            <a:r>
              <a:rPr lang="en-US" i="1" dirty="0" smtClean="0">
                <a:latin typeface="Arial" charset="0"/>
                <a:ea typeface="ＭＳ Ｐゴシック" charset="0"/>
                <a:cs typeface="ＭＳ Ｐゴシック" charset="0"/>
              </a:rPr>
              <a:t>An argument in a representation system</a:t>
            </a:r>
            <a:r>
              <a:rPr lang="en-US" dirty="0" smtClean="0">
                <a:latin typeface="Arial" charset="0"/>
                <a:ea typeface="ＭＳ Ｐゴシック" charset="0"/>
                <a:cs typeface="ＭＳ Ｐゴシック" charset="0"/>
              </a:rPr>
              <a:t>, with social norms for what constitutes an acceptable </a:t>
            </a:r>
            <a:r>
              <a:rPr lang="en-US" dirty="0">
                <a:latin typeface="Arial" charset="0"/>
                <a:ea typeface="ＭＳ Ｐゴシック" charset="0"/>
                <a:cs typeface="ＭＳ Ｐゴシック" charset="0"/>
              </a:rPr>
              <a:t>transformation or inference</a:t>
            </a:r>
            <a:endParaRPr lang="en-US" dirty="0" smtClean="0">
              <a:latin typeface="Arial" charset="0"/>
              <a:ea typeface="ＭＳ Ｐゴシック" charset="0"/>
              <a:cs typeface="ＭＳ Ｐゴシック" charset="0"/>
            </a:endParaRPr>
          </a:p>
          <a:p>
            <a:pPr eaLnBrk="1" hangingPunct="1">
              <a:defRPr/>
            </a:pPr>
            <a:r>
              <a:rPr lang="en-US" i="1" dirty="0" smtClean="0">
                <a:latin typeface="Arial" charset="0"/>
                <a:ea typeface="ＭＳ Ｐゴシック" charset="0"/>
                <a:cs typeface="ＭＳ Ｐゴシック" charset="0"/>
              </a:rPr>
              <a:t>A sanctioned argument</a:t>
            </a:r>
            <a:r>
              <a:rPr lang="en-US" dirty="0" smtClean="0">
                <a:latin typeface="Arial" charset="0"/>
                <a:ea typeface="ＭＳ Ｐゴシック" charset="0"/>
                <a:cs typeface="ＭＳ Ｐゴシック" charset="0"/>
              </a:rPr>
              <a:t> (accepted as valid by mathematicians by a formal review process)</a:t>
            </a:r>
          </a:p>
          <a:p>
            <a:pPr eaLnBrk="1" hangingPunct="1">
              <a:defRPr/>
            </a:pPr>
            <a:endParaRPr lang="en-US" i="1" dirty="0" smtClean="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br>
              <a:rPr lang="en-US" dirty="0" smtClean="0"/>
            </a:br>
            <a:r>
              <a:rPr lang="en-US" dirty="0" smtClean="0"/>
              <a:t>Proof</a:t>
            </a:r>
          </a:p>
        </p:txBody>
      </p:sp>
      <p:sp>
        <p:nvSpPr>
          <p:cNvPr id="34818" name="Rectangle 3"/>
          <p:cNvSpPr>
            <a:spLocks noGrp="1" noChangeArrowheads="1"/>
          </p:cNvSpPr>
          <p:nvPr>
            <p:ph type="body" idx="1"/>
          </p:nvPr>
        </p:nvSpPr>
        <p:spPr/>
        <p:txBody>
          <a:bodyPr/>
          <a:lstStyle/>
          <a:p>
            <a:pPr marL="0" indent="0" eaLnBrk="1" hangingPunct="1">
              <a:buFontTx/>
              <a:buNone/>
              <a:defRPr/>
            </a:pPr>
            <a:r>
              <a:rPr lang="en-US" dirty="0" smtClean="0">
                <a:latin typeface="Arial" charset="0"/>
                <a:ea typeface="ＭＳ Ｐゴシック" charset="0"/>
                <a:cs typeface="ＭＳ Ｐゴシック" charset="0"/>
              </a:rPr>
              <a:t>Proof is:</a:t>
            </a:r>
          </a:p>
          <a:p>
            <a:pPr eaLnBrk="1" hangingPunct="1">
              <a:defRPr/>
            </a:pPr>
            <a:r>
              <a:rPr lang="en-US" i="1" dirty="0" smtClean="0">
                <a:latin typeface="Arial" charset="0"/>
                <a:ea typeface="ＭＳ Ｐゴシック" charset="0"/>
                <a:cs typeface="ＭＳ Ｐゴシック" charset="0"/>
              </a:rPr>
              <a:t>A convincing argument</a:t>
            </a:r>
          </a:p>
          <a:p>
            <a:pPr eaLnBrk="1" hangingPunct="1">
              <a:defRPr/>
            </a:pPr>
            <a:r>
              <a:rPr lang="en-US" i="1" dirty="0" smtClean="0">
                <a:latin typeface="Arial" charset="0"/>
                <a:ea typeface="ＭＳ Ｐゴシック" charset="0"/>
                <a:cs typeface="ＭＳ Ｐゴシック" charset="0"/>
              </a:rPr>
              <a:t>A </a:t>
            </a:r>
            <a:r>
              <a:rPr lang="en-US" i="1" dirty="0" err="1" smtClean="0">
                <a:latin typeface="Arial" charset="0"/>
                <a:ea typeface="ＭＳ Ｐゴシック" charset="0"/>
                <a:cs typeface="ＭＳ Ｐゴシック" charset="0"/>
              </a:rPr>
              <a:t>surveyable</a:t>
            </a:r>
            <a:r>
              <a:rPr lang="en-US" i="1" dirty="0" smtClean="0">
                <a:latin typeface="Arial" charset="0"/>
                <a:ea typeface="ＭＳ Ｐゴシック" charset="0"/>
                <a:cs typeface="ＭＳ Ｐゴシック" charset="0"/>
              </a:rPr>
              <a:t> argument understandable by a human mathematician</a:t>
            </a:r>
          </a:p>
          <a:p>
            <a:pPr eaLnBrk="1" hangingPunct="1">
              <a:defRPr/>
            </a:pPr>
            <a:r>
              <a:rPr lang="en-US" i="1" dirty="0">
                <a:latin typeface="Arial" charset="0"/>
                <a:ea typeface="ＭＳ Ｐゴシック" charset="0"/>
                <a:cs typeface="ＭＳ Ｐゴシック" charset="0"/>
              </a:rPr>
              <a:t>An a priori argument</a:t>
            </a:r>
            <a:r>
              <a:rPr lang="en-US" dirty="0">
                <a:latin typeface="Arial" charset="0"/>
                <a:ea typeface="ＭＳ Ｐゴシック" charset="0"/>
                <a:cs typeface="ＭＳ Ｐゴシック" charset="0"/>
              </a:rPr>
              <a:t> (independent of experience, deductive)</a:t>
            </a:r>
          </a:p>
          <a:p>
            <a:pPr eaLnBrk="1" hangingPunct="1">
              <a:defRPr/>
            </a:pPr>
            <a:r>
              <a:rPr lang="en-US" i="1" dirty="0" smtClean="0">
                <a:latin typeface="Arial" charset="0"/>
                <a:ea typeface="ＭＳ Ｐゴシック" charset="0"/>
                <a:cs typeface="ＭＳ Ｐゴシック" charset="0"/>
              </a:rPr>
              <a:t>A transparent argument where a reader can fill in every gap</a:t>
            </a:r>
          </a:p>
          <a:p>
            <a:pPr eaLnBrk="1" hangingPunct="1">
              <a:defRPr/>
            </a:pPr>
            <a:r>
              <a:rPr lang="en-US" i="1" dirty="0" smtClean="0">
                <a:solidFill>
                  <a:srgbClr val="008000"/>
                </a:solidFill>
                <a:latin typeface="Arial" charset="0"/>
                <a:ea typeface="ＭＳ Ｐゴシック" charset="0"/>
                <a:cs typeface="ＭＳ Ｐゴシック" charset="0"/>
              </a:rPr>
              <a:t>An argument in a representation system</a:t>
            </a:r>
            <a:r>
              <a:rPr lang="en-US" dirty="0" smtClean="0">
                <a:solidFill>
                  <a:srgbClr val="008000"/>
                </a:solidFill>
                <a:latin typeface="Arial" charset="0"/>
                <a:ea typeface="ＭＳ Ｐゴシック" charset="0"/>
                <a:cs typeface="ＭＳ Ｐゴシック" charset="0"/>
              </a:rPr>
              <a:t>, with social norms for what constitutes an acceptable transformation </a:t>
            </a:r>
            <a:r>
              <a:rPr lang="en-US" dirty="0">
                <a:solidFill>
                  <a:srgbClr val="008000"/>
                </a:solidFill>
                <a:latin typeface="Arial" charset="0"/>
                <a:ea typeface="ＭＳ Ｐゴシック" charset="0"/>
                <a:cs typeface="ＭＳ Ｐゴシック" charset="0"/>
              </a:rPr>
              <a:t>or inference</a:t>
            </a:r>
            <a:endParaRPr lang="en-US" dirty="0" smtClean="0">
              <a:solidFill>
                <a:srgbClr val="008000"/>
              </a:solidFill>
              <a:latin typeface="Arial" charset="0"/>
              <a:ea typeface="ＭＳ Ｐゴシック" charset="0"/>
              <a:cs typeface="ＭＳ Ｐゴシック" charset="0"/>
            </a:endParaRPr>
          </a:p>
          <a:p>
            <a:pPr eaLnBrk="1" hangingPunct="1">
              <a:defRPr/>
            </a:pPr>
            <a:r>
              <a:rPr lang="en-US" i="1" dirty="0" smtClean="0">
                <a:solidFill>
                  <a:srgbClr val="008000"/>
                </a:solidFill>
                <a:latin typeface="Arial" charset="0"/>
                <a:ea typeface="ＭＳ Ｐゴシック" charset="0"/>
                <a:cs typeface="ＭＳ Ｐゴシック" charset="0"/>
              </a:rPr>
              <a:t>A sanctioned argument</a:t>
            </a:r>
            <a:r>
              <a:rPr lang="en-US" dirty="0" smtClean="0">
                <a:solidFill>
                  <a:srgbClr val="008000"/>
                </a:solidFill>
                <a:latin typeface="Arial" charset="0"/>
                <a:ea typeface="ＭＳ Ｐゴシック" charset="0"/>
                <a:cs typeface="ＭＳ Ｐゴシック" charset="0"/>
              </a:rPr>
              <a:t> (accepted as valid by mathematicians by a formal review process)</a:t>
            </a:r>
          </a:p>
          <a:p>
            <a:pPr eaLnBrk="1" hangingPunct="1">
              <a:defRPr/>
            </a:pPr>
            <a:endParaRPr lang="en-US" i="1" dirty="0" smtClean="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t>
            </a:r>
            <a:r>
              <a:rPr lang="en-US" dirty="0"/>
              <a:t>M</a:t>
            </a:r>
            <a:r>
              <a:rPr lang="en-US" dirty="0" smtClean="0"/>
              <a:t>athematical proof does not admit degrees. A sequence of steps in an argument is either a proof, or it is gibberish”</a:t>
            </a:r>
            <a:endParaRPr lang="en-US" dirty="0"/>
          </a:p>
          <a:p>
            <a:pPr marL="0" indent="0">
              <a:buNone/>
            </a:pPr>
            <a:r>
              <a:rPr lang="en-US" dirty="0" smtClean="0"/>
              <a:t>			(Rota, 1997, p. 183). </a:t>
            </a:r>
          </a:p>
          <a:p>
            <a:pPr marL="0" indent="0">
              <a:buNone/>
            </a:pPr>
            <a:endParaRPr lang="en-US" dirty="0"/>
          </a:p>
          <a:p>
            <a:pPr marL="0" indent="0">
              <a:buNone/>
            </a:pPr>
            <a:r>
              <a:rPr lang="en-US" dirty="0" smtClean="0"/>
              <a:t>“The concept of mathematical proof, like mathematical truth, does not admit degrees” </a:t>
            </a:r>
          </a:p>
          <a:p>
            <a:pPr marL="0" indent="0">
              <a:buNone/>
            </a:pPr>
            <a:r>
              <a:rPr lang="en-US" dirty="0"/>
              <a:t>	</a:t>
            </a:r>
            <a:r>
              <a:rPr lang="en-US" dirty="0" smtClean="0"/>
              <a:t>		(</a:t>
            </a:r>
            <a:r>
              <a:rPr lang="en-US" dirty="0" smtClean="0"/>
              <a:t>Monta</a:t>
            </a:r>
            <a:r>
              <a:rPr lang="en-US" dirty="0"/>
              <a:t>n</a:t>
            </a:r>
            <a:r>
              <a:rPr lang="en-US" dirty="0" smtClean="0"/>
              <a:t>o</a:t>
            </a:r>
            <a:r>
              <a:rPr lang="en-US" dirty="0" smtClean="0"/>
              <a:t>, 2012, p. 26).</a:t>
            </a:r>
            <a:endParaRPr lang="en-US" dirty="0"/>
          </a:p>
        </p:txBody>
      </p:sp>
    </p:spTree>
    <p:extLst>
      <p:ext uri="{BB962C8B-B14F-4D97-AF65-F5344CB8AC3E}">
        <p14:creationId xmlns:p14="http://schemas.microsoft.com/office/powerpoint/2010/main" val="5043088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77826" name="Rectangle 3"/>
          <p:cNvSpPr>
            <a:spLocks noGrp="1" noChangeArrowheads="1"/>
          </p:cNvSpPr>
          <p:nvPr>
            <p:ph type="body" idx="1"/>
          </p:nvPr>
        </p:nvSpPr>
        <p:spPr/>
        <p:txBody>
          <a:bodyPr/>
          <a:lstStyle/>
          <a:p>
            <a:pPr marL="457200" indent="-457200" eaLnBrk="1" hangingPunct="1">
              <a:buFont typeface="+mj-lt"/>
              <a:buAutoNum type="arabicPeriod"/>
            </a:pPr>
            <a:r>
              <a:rPr lang="en-US" dirty="0">
                <a:latin typeface="Arial" charset="0"/>
                <a:ea typeface="ＭＳ Ｐゴシック" charset="0"/>
                <a:cs typeface="ＭＳ Ｐゴシック" charset="0"/>
              </a:rPr>
              <a:t>The prototypical proof satisfies all criteria. Proofs that satisfy all criteria would be better representatives of proof than those that satisfy some </a:t>
            </a:r>
            <a:r>
              <a:rPr lang="en-US" dirty="0" smtClean="0">
                <a:latin typeface="Arial" charset="0"/>
                <a:ea typeface="ＭＳ Ｐゴシック" charset="0"/>
                <a:cs typeface="ＭＳ Ｐゴシック" charset="0"/>
              </a:rPr>
              <a:t>criteria and would not be controversial.</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Proofs that only satisfy some would be controversial and spark disagreement.</a:t>
            </a:r>
          </a:p>
          <a:p>
            <a:pPr marL="457200" indent="-457200" eaLnBrk="1" hangingPunct="1">
              <a:buFont typeface="+mj-lt"/>
              <a:buAutoNum type="arabicPeriod"/>
            </a:pPr>
            <a:r>
              <a:rPr lang="en-US" dirty="0">
                <a:latin typeface="Arial" charset="0"/>
                <a:ea typeface="ＭＳ Ｐゴシック" charset="0"/>
                <a:cs typeface="ＭＳ Ｐゴシック" charset="0"/>
              </a:rPr>
              <a:t>There are compound words that qualify “proofs” that satisfy some criteria but not all criteria</a:t>
            </a:r>
            <a:r>
              <a:rPr lang="en-US" dirty="0" smtClean="0">
                <a:latin typeface="Arial" charset="0"/>
                <a:ea typeface="ＭＳ Ｐゴシック" charset="0"/>
                <a:cs typeface="ＭＳ Ｐゴシック" charset="0"/>
              </a:rPr>
              <a:t>.</a:t>
            </a:r>
          </a:p>
          <a:p>
            <a:pPr marL="457200" indent="-457200" eaLnBrk="1" hangingPunct="1">
              <a:buFont typeface="+mj-lt"/>
              <a:buAutoNum type="arabicPeriod"/>
            </a:pPr>
            <a:r>
              <a:rPr lang="en-US" dirty="0" smtClean="0">
                <a:latin typeface="Arial" charset="0"/>
                <a:ea typeface="ＭＳ Ｐゴシック" charset="0"/>
                <a:cs typeface="ＭＳ Ｐゴシック" charset="0"/>
              </a:rPr>
              <a:t>There are </a:t>
            </a:r>
            <a:r>
              <a:rPr lang="en-US" i="1" dirty="0" smtClean="0">
                <a:latin typeface="Arial" charset="0"/>
                <a:ea typeface="ＭＳ Ｐゴシック" charset="0"/>
                <a:cs typeface="ＭＳ Ｐゴシック" charset="0"/>
              </a:rPr>
              <a:t>default judgments</a:t>
            </a:r>
            <a:r>
              <a:rPr lang="en-US" dirty="0" smtClean="0">
                <a:latin typeface="Arial" charset="0"/>
                <a:ea typeface="ＭＳ Ｐゴシック" charset="0"/>
                <a:cs typeface="ＭＳ Ｐゴシック" charset="0"/>
              </a:rPr>
              <a:t> when you hear an argument is a proof– properties you think the argument is likely to have but are not necessarily sure of.</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There is no single essence of proof.</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77826" name="Rectangle 3"/>
          <p:cNvSpPr>
            <a:spLocks noGrp="1" noChangeArrowheads="1"/>
          </p:cNvSpPr>
          <p:nvPr>
            <p:ph type="body" idx="1"/>
          </p:nvPr>
        </p:nvSpPr>
        <p:spPr/>
        <p:txBody>
          <a:bodyPr/>
          <a:lstStyle/>
          <a:p>
            <a:pPr marL="457200" indent="-457200" eaLnBrk="1" hangingPunct="1">
              <a:buFont typeface="+mj-lt"/>
              <a:buAutoNum type="arabicPeriod"/>
            </a:pPr>
            <a:r>
              <a:rPr lang="en-US" dirty="0">
                <a:latin typeface="Arial" charset="0"/>
                <a:ea typeface="ＭＳ Ｐゴシック" charset="0"/>
                <a:cs typeface="ＭＳ Ｐゴシック" charset="0"/>
              </a:rPr>
              <a:t>The prototypical proof satisfies all criteria. Proofs that satisfy all criteria would be better representatives of proof than those that satisfy some </a:t>
            </a:r>
            <a:r>
              <a:rPr lang="en-US" dirty="0" smtClean="0">
                <a:latin typeface="Arial" charset="0"/>
                <a:ea typeface="ＭＳ Ｐゴシック" charset="0"/>
                <a:cs typeface="ＭＳ Ｐゴシック" charset="0"/>
              </a:rPr>
              <a:t>criteria and would not be controversial.</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solidFill>
                  <a:srgbClr val="008000"/>
                </a:solidFill>
                <a:latin typeface="Arial" charset="0"/>
                <a:ea typeface="ＭＳ Ｐゴシック" charset="0"/>
                <a:cs typeface="ＭＳ Ｐゴシック" charset="0"/>
              </a:rPr>
              <a:t>Proofs that only satisfy some would be controversial and spark disagreement.</a:t>
            </a:r>
          </a:p>
          <a:p>
            <a:pPr marL="457200" indent="-457200" eaLnBrk="1" hangingPunct="1">
              <a:buFont typeface="+mj-lt"/>
              <a:buAutoNum type="arabicPeriod"/>
            </a:pPr>
            <a:r>
              <a:rPr lang="en-US" dirty="0">
                <a:solidFill>
                  <a:srgbClr val="008000"/>
                </a:solidFill>
                <a:latin typeface="Arial" charset="0"/>
                <a:ea typeface="ＭＳ Ｐゴシック" charset="0"/>
                <a:cs typeface="ＭＳ Ｐゴシック" charset="0"/>
              </a:rPr>
              <a:t>There are compound words that qualify “proofs” that satisfy some criteria but not all criteria</a:t>
            </a:r>
            <a:r>
              <a:rPr lang="en-US" dirty="0" smtClean="0">
                <a:solidFill>
                  <a:srgbClr val="008000"/>
                </a:solidFill>
                <a:latin typeface="Arial" charset="0"/>
                <a:ea typeface="ＭＳ Ｐゴシック" charset="0"/>
                <a:cs typeface="ＭＳ Ｐゴシック" charset="0"/>
              </a:rPr>
              <a:t>.</a:t>
            </a:r>
          </a:p>
          <a:p>
            <a:pPr marL="457200" indent="-457200" eaLnBrk="1" hangingPunct="1">
              <a:buFont typeface="+mj-lt"/>
              <a:buAutoNum type="arabicPeriod"/>
            </a:pPr>
            <a:r>
              <a:rPr lang="en-US" dirty="0" smtClean="0">
                <a:latin typeface="Arial" charset="0"/>
                <a:ea typeface="ＭＳ Ｐゴシック" charset="0"/>
                <a:cs typeface="ＭＳ Ｐゴシック" charset="0"/>
              </a:rPr>
              <a:t>There are </a:t>
            </a:r>
            <a:r>
              <a:rPr lang="en-US" i="1" dirty="0" smtClean="0">
                <a:latin typeface="Arial" charset="0"/>
                <a:ea typeface="ＭＳ Ｐゴシック" charset="0"/>
                <a:cs typeface="ＭＳ Ｐゴシック" charset="0"/>
              </a:rPr>
              <a:t>default judgments</a:t>
            </a:r>
            <a:r>
              <a:rPr lang="en-US" dirty="0" smtClean="0">
                <a:latin typeface="Arial" charset="0"/>
                <a:ea typeface="ＭＳ Ｐゴシック" charset="0"/>
                <a:cs typeface="ＭＳ Ｐゴシック" charset="0"/>
              </a:rPr>
              <a:t> when you hear an argument is a proof– properties you think the argument is likely to have but are not necessarily sure of.</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There is no single essence of proof.</a:t>
            </a:r>
          </a:p>
        </p:txBody>
      </p:sp>
    </p:spTree>
    <p:extLst>
      <p:ext uri="{BB962C8B-B14F-4D97-AF65-F5344CB8AC3E}">
        <p14:creationId xmlns:p14="http://schemas.microsoft.com/office/powerpoint/2010/main" val="5803867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81922" name="Rectangle 3"/>
          <p:cNvSpPr>
            <a:spLocks noGrp="1" noChangeArrowheads="1"/>
          </p:cNvSpPr>
          <p:nvPr>
            <p:ph type="body" idx="1"/>
          </p:nvPr>
        </p:nvSpPr>
        <p:spPr/>
        <p:txBody>
          <a:bodyPr/>
          <a:lstStyle/>
          <a:p>
            <a:pPr eaLnBrk="1" hangingPunct="1"/>
            <a:r>
              <a:rPr lang="en-US" dirty="0">
                <a:solidFill>
                  <a:srgbClr val="008000"/>
                </a:solidFill>
                <a:latin typeface="Arial" charset="0"/>
                <a:ea typeface="ＭＳ Ｐゴシック" charset="0"/>
                <a:cs typeface="ＭＳ Ｐゴシック" charset="0"/>
              </a:rPr>
              <a:t>Proofs that only satisfy some would be controversial and spark disagreement.</a:t>
            </a:r>
          </a:p>
          <a:p>
            <a:pPr eaLnBrk="1" hangingPunct="1"/>
            <a:r>
              <a:rPr lang="en-US" dirty="0">
                <a:solidFill>
                  <a:srgbClr val="008000"/>
                </a:solidFill>
                <a:latin typeface="Arial" charset="0"/>
                <a:ea typeface="ＭＳ Ｐゴシック" charset="0"/>
                <a:cs typeface="ＭＳ Ｐゴシック" charset="0"/>
              </a:rPr>
              <a:t>There are compound words that qualify “proofs” that satisfy some criteria but not all criteria.</a:t>
            </a:r>
          </a:p>
          <a:p>
            <a:pPr eaLnBrk="1" hangingPunct="1"/>
            <a:endParaRPr lang="en-US" dirty="0">
              <a:solidFill>
                <a:srgbClr val="008000"/>
              </a:solidFill>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Picture proofs* are not in standard representation system of proof.</a:t>
            </a:r>
          </a:p>
          <a:p>
            <a:pPr eaLnBrk="1" hangingPunct="1"/>
            <a:r>
              <a:rPr lang="en-US" dirty="0">
                <a:latin typeface="Arial" charset="0"/>
                <a:ea typeface="ＭＳ Ｐゴシック" charset="0"/>
                <a:cs typeface="ＭＳ Ｐゴシック" charset="0"/>
              </a:rPr>
              <a:t>Probabilistic proofs* are not deductive or </a:t>
            </a:r>
            <a:r>
              <a:rPr lang="en-US" i="1" dirty="0">
                <a:latin typeface="Arial" charset="0"/>
                <a:ea typeface="ＭＳ Ｐゴシック" charset="0"/>
                <a:cs typeface="ＭＳ Ｐゴシック" charset="0"/>
              </a:rPr>
              <a:t>a priori</a:t>
            </a:r>
            <a:r>
              <a:rPr lang="en-US" dirty="0">
                <a:latin typeface="Arial" charset="0"/>
                <a:ea typeface="ＭＳ Ｐゴシック" charset="0"/>
                <a:cs typeface="ＭＳ Ｐゴシック" charset="0"/>
              </a:rPr>
              <a:t>.</a:t>
            </a:r>
          </a:p>
          <a:p>
            <a:pPr eaLnBrk="1" hangingPunct="1"/>
            <a:r>
              <a:rPr lang="en-US" dirty="0">
                <a:solidFill>
                  <a:srgbClr val="000000"/>
                </a:solidFill>
                <a:latin typeface="Arial" charset="0"/>
                <a:ea typeface="ＭＳ Ｐゴシック" charset="0"/>
                <a:cs typeface="ＭＳ Ｐゴシック" charset="0"/>
              </a:rPr>
              <a:t>Computer assisted proofs* are not transparent.</a:t>
            </a:r>
          </a:p>
          <a:p>
            <a:pPr eaLnBrk="1" hangingPunct="1"/>
            <a:r>
              <a:rPr lang="en-US" dirty="0">
                <a:solidFill>
                  <a:srgbClr val="000000"/>
                </a:solidFill>
                <a:latin typeface="Arial" charset="0"/>
                <a:ea typeface="ＭＳ Ｐゴシック" charset="0"/>
                <a:cs typeface="ＭＳ Ｐゴシック" charset="0"/>
              </a:rPr>
              <a:t>One might add unpublished proofs*, or proofs* with gaps/incomplete proofs</a:t>
            </a:r>
            <a:r>
              <a:rPr lang="en-US" dirty="0" smtClean="0">
                <a:solidFill>
                  <a:srgbClr val="000000"/>
                </a:solidFill>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etc.</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77826" name="Rectangle 3"/>
          <p:cNvSpPr>
            <a:spLocks noGrp="1" noChangeArrowheads="1"/>
          </p:cNvSpPr>
          <p:nvPr>
            <p:ph type="body" idx="1"/>
          </p:nvPr>
        </p:nvSpPr>
        <p:spPr/>
        <p:txBody>
          <a:bodyPr/>
          <a:lstStyle/>
          <a:p>
            <a:pPr marL="457200" indent="-457200" eaLnBrk="1" hangingPunct="1">
              <a:buFont typeface="+mj-lt"/>
              <a:buAutoNum type="arabicPeriod"/>
            </a:pPr>
            <a:r>
              <a:rPr lang="en-US" dirty="0">
                <a:solidFill>
                  <a:srgbClr val="008000"/>
                </a:solidFill>
                <a:latin typeface="Arial" charset="0"/>
                <a:ea typeface="ＭＳ Ｐゴシック" charset="0"/>
                <a:cs typeface="ＭＳ Ｐゴシック" charset="0"/>
              </a:rPr>
              <a:t>The prototypical proof satisfies all criteria. Proofs that satisfy all criteria would be better representatives of proof than those that satisfy some </a:t>
            </a:r>
            <a:r>
              <a:rPr lang="en-US" dirty="0" smtClean="0">
                <a:solidFill>
                  <a:srgbClr val="008000"/>
                </a:solidFill>
                <a:latin typeface="Arial" charset="0"/>
                <a:ea typeface="ＭＳ Ｐゴシック" charset="0"/>
                <a:cs typeface="ＭＳ Ｐゴシック" charset="0"/>
              </a:rPr>
              <a:t>criteria and would not be controversial.</a:t>
            </a:r>
            <a:endParaRPr lang="en-US" dirty="0">
              <a:solidFill>
                <a:srgbClr val="008000"/>
              </a:solidFill>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Proofs that only satisfy some would be controversial and spark disagreement.</a:t>
            </a:r>
          </a:p>
          <a:p>
            <a:pPr marL="457200" indent="-457200" eaLnBrk="1" hangingPunct="1">
              <a:buFont typeface="+mj-lt"/>
              <a:buAutoNum type="arabicPeriod"/>
            </a:pPr>
            <a:r>
              <a:rPr lang="en-US" dirty="0">
                <a:latin typeface="Arial" charset="0"/>
                <a:ea typeface="ＭＳ Ｐゴシック" charset="0"/>
                <a:cs typeface="ＭＳ Ｐゴシック" charset="0"/>
              </a:rPr>
              <a:t>There are compound words that qualify “proofs” that satisfy some criteria but not all criteria</a:t>
            </a:r>
            <a:r>
              <a:rPr lang="en-US" dirty="0" smtClean="0">
                <a:latin typeface="Arial" charset="0"/>
                <a:ea typeface="ＭＳ Ｐゴシック" charset="0"/>
                <a:cs typeface="ＭＳ Ｐゴシック" charset="0"/>
              </a:rPr>
              <a:t>.</a:t>
            </a:r>
          </a:p>
          <a:p>
            <a:pPr marL="457200" indent="-457200" eaLnBrk="1" hangingPunct="1">
              <a:buFont typeface="+mj-lt"/>
              <a:buAutoNum type="arabicPeriod"/>
            </a:pPr>
            <a:r>
              <a:rPr lang="en-US" dirty="0" smtClean="0">
                <a:latin typeface="Arial" charset="0"/>
                <a:ea typeface="ＭＳ Ｐゴシック" charset="0"/>
                <a:cs typeface="ＭＳ Ｐゴシック" charset="0"/>
              </a:rPr>
              <a:t>There are </a:t>
            </a:r>
            <a:r>
              <a:rPr lang="en-US" i="1" dirty="0" smtClean="0">
                <a:latin typeface="Arial" charset="0"/>
                <a:ea typeface="ＭＳ Ｐゴシック" charset="0"/>
                <a:cs typeface="ＭＳ Ｐゴシック" charset="0"/>
              </a:rPr>
              <a:t>default judgments</a:t>
            </a:r>
            <a:r>
              <a:rPr lang="en-US" dirty="0" smtClean="0">
                <a:latin typeface="Arial" charset="0"/>
                <a:ea typeface="ＭＳ Ｐゴシック" charset="0"/>
                <a:cs typeface="ＭＳ Ｐゴシック" charset="0"/>
              </a:rPr>
              <a:t> when you hear an argument is a proof– properties you think the argument is likely to have but are not necessarily sure of.</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There is no single essence of proof.</a:t>
            </a:r>
          </a:p>
        </p:txBody>
      </p:sp>
    </p:spTree>
    <p:extLst>
      <p:ext uri="{BB962C8B-B14F-4D97-AF65-F5344CB8AC3E}">
        <p14:creationId xmlns:p14="http://schemas.microsoft.com/office/powerpoint/2010/main" val="31507268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86018" name="Rectangle 3"/>
          <p:cNvSpPr>
            <a:spLocks noGrp="1" noChangeArrowheads="1"/>
          </p:cNvSpPr>
          <p:nvPr>
            <p:ph type="body" idx="1"/>
          </p:nvPr>
        </p:nvSpPr>
        <p:spPr/>
        <p:txBody>
          <a:bodyPr/>
          <a:lstStyle/>
          <a:p>
            <a:pPr marL="0" indent="0" eaLnBrk="1" hangingPunct="1">
              <a:buFontTx/>
              <a:buNone/>
            </a:pPr>
            <a:r>
              <a:rPr lang="en-US" dirty="0">
                <a:solidFill>
                  <a:srgbClr val="000000"/>
                </a:solidFill>
                <a:latin typeface="Arial" charset="0"/>
                <a:ea typeface="ＭＳ Ｐゴシック" charset="0"/>
                <a:cs typeface="ＭＳ Ｐゴシック" charset="0"/>
              </a:rPr>
              <a:t>Dawson (2006) analyzed why mathematicians re-prove theorems</a:t>
            </a:r>
          </a:p>
          <a:p>
            <a:pPr lvl="1" eaLnBrk="1" hangingPunct="1"/>
            <a:r>
              <a:rPr lang="en-US" dirty="0" smtClean="0">
                <a:solidFill>
                  <a:srgbClr val="000000"/>
                </a:solidFill>
                <a:latin typeface="Arial" charset="0"/>
                <a:ea typeface="ＭＳ Ｐゴシック" charset="0"/>
                <a:cs typeface="ＭＳ Ｐゴシック" charset="0"/>
              </a:rPr>
              <a:t>To </a:t>
            </a:r>
            <a:r>
              <a:rPr lang="en-US" dirty="0">
                <a:solidFill>
                  <a:srgbClr val="000000"/>
                </a:solidFill>
                <a:latin typeface="Arial" charset="0"/>
                <a:ea typeface="ＭＳ Ｐゴシック" charset="0"/>
                <a:cs typeface="ＭＳ Ｐゴシック" charset="0"/>
              </a:rPr>
              <a:t>make the proof more </a:t>
            </a:r>
            <a:r>
              <a:rPr lang="en-US" dirty="0" err="1">
                <a:solidFill>
                  <a:srgbClr val="000000"/>
                </a:solidFill>
                <a:latin typeface="Arial" charset="0"/>
                <a:ea typeface="ＭＳ Ｐゴシック" charset="0"/>
                <a:cs typeface="ＭＳ Ｐゴシック" charset="0"/>
              </a:rPr>
              <a:t>perspicious</a:t>
            </a:r>
            <a:r>
              <a:rPr lang="en-US" dirty="0">
                <a:solidFill>
                  <a:srgbClr val="000000"/>
                </a:solidFill>
                <a:latin typeface="Arial" charset="0"/>
                <a:ea typeface="ＭＳ Ｐゴシック" charset="0"/>
                <a:cs typeface="ＭＳ Ｐゴシック" charset="0"/>
              </a:rPr>
              <a:t> (i.e., </a:t>
            </a:r>
            <a:r>
              <a:rPr lang="en-US" dirty="0" err="1">
                <a:solidFill>
                  <a:srgbClr val="000000"/>
                </a:solidFill>
                <a:latin typeface="Arial" charset="0"/>
                <a:ea typeface="ＭＳ Ｐゴシック" charset="0"/>
                <a:cs typeface="ＭＳ Ｐゴシック" charset="0"/>
              </a:rPr>
              <a:t>surveyable</a:t>
            </a:r>
            <a:r>
              <a:rPr lang="en-US" dirty="0">
                <a:solidFill>
                  <a:srgbClr val="000000"/>
                </a:solidFill>
                <a:latin typeface="Arial" charset="0"/>
                <a:ea typeface="ＭＳ Ｐゴシック" charset="0"/>
                <a:cs typeface="ＭＳ Ｐゴシック" charset="0"/>
              </a:rPr>
              <a:t>)</a:t>
            </a:r>
          </a:p>
          <a:p>
            <a:pPr lvl="1" eaLnBrk="1" hangingPunct="1"/>
            <a:r>
              <a:rPr lang="en-US" dirty="0">
                <a:solidFill>
                  <a:srgbClr val="000000"/>
                </a:solidFill>
                <a:latin typeface="Arial" charset="0"/>
                <a:ea typeface="ＭＳ Ｐゴシック" charset="0"/>
                <a:cs typeface="ＭＳ Ｐゴシック" charset="0"/>
              </a:rPr>
              <a:t>To fill in gaps</a:t>
            </a:r>
          </a:p>
          <a:p>
            <a:pPr lvl="1" eaLnBrk="1" hangingPunct="1"/>
            <a:r>
              <a:rPr lang="en-US" dirty="0">
                <a:latin typeface="Arial" charset="0"/>
                <a:ea typeface="ＭＳ Ｐゴシック" charset="0"/>
                <a:cs typeface="ＭＳ Ｐゴシック" charset="0"/>
              </a:rPr>
              <a:t>To increase confidence in the theorem (i.e., a second proof is like a replication study in the natural sciences)</a:t>
            </a:r>
            <a:r>
              <a:rPr lang="en-US" dirty="0" smtClean="0">
                <a:latin typeface="Arial" charset="0"/>
                <a:ea typeface="ＭＳ Ｐゴシック" charset="0"/>
                <a:cs typeface="ＭＳ Ｐゴシック" charset="0"/>
              </a:rPr>
              <a:t>.</a:t>
            </a:r>
          </a:p>
          <a:p>
            <a:pPr lvl="1" eaLnBrk="1" hangingPunct="1"/>
            <a:r>
              <a:rPr lang="en-US" dirty="0">
                <a:solidFill>
                  <a:srgbClr val="000000"/>
                </a:solidFill>
                <a:latin typeface="Arial" charset="0"/>
                <a:ea typeface="ＭＳ Ｐゴシック" charset="0"/>
                <a:cs typeface="ＭＳ Ｐゴシック" charset="0"/>
              </a:rPr>
              <a:t>To remove controversial methods</a:t>
            </a:r>
          </a:p>
          <a:p>
            <a:pPr lvl="1" eaLnBrk="1" hangingPunct="1"/>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88066" name="Rectangle 3"/>
          <p:cNvSpPr>
            <a:spLocks noGrp="1" noChangeArrowheads="1"/>
          </p:cNvSpPr>
          <p:nvPr>
            <p:ph type="body" idx="1"/>
          </p:nvPr>
        </p:nvSpPr>
        <p:spPr/>
        <p:txBody>
          <a:bodyPr/>
          <a:lstStyle/>
          <a:p>
            <a:pPr marL="0" indent="0" eaLnBrk="1" hangingPunct="1">
              <a:buFontTx/>
              <a:buNone/>
            </a:pPr>
            <a:r>
              <a:rPr lang="en-US" b="1" dirty="0">
                <a:solidFill>
                  <a:srgbClr val="000000"/>
                </a:solidFill>
                <a:latin typeface="Arial" charset="0"/>
                <a:ea typeface="ＭＳ Ｐゴシック" charset="0"/>
                <a:cs typeface="ＭＳ Ｐゴシック" charset="0"/>
              </a:rPr>
              <a:t>Removing controversial methods</a:t>
            </a:r>
            <a:endParaRPr lang="en-US" dirty="0">
              <a:solidFill>
                <a:srgbClr val="000000"/>
              </a:solidFill>
              <a:latin typeface="Arial" charset="0"/>
              <a:ea typeface="ＭＳ Ｐゴシック" charset="0"/>
              <a:cs typeface="ＭＳ Ｐゴシック" charset="0"/>
            </a:endParaRPr>
          </a:p>
          <a:p>
            <a:pPr marL="0" indent="0" eaLnBrk="1" hangingPunct="1">
              <a:buFontTx/>
              <a:buNone/>
            </a:pPr>
            <a:endParaRPr lang="en-US" b="1" dirty="0">
              <a:solidFill>
                <a:srgbClr val="000000"/>
              </a:solidFill>
              <a:latin typeface="Arial" charset="0"/>
              <a:ea typeface="ＭＳ Ｐゴシック" charset="0"/>
              <a:cs typeface="ＭＳ Ｐゴシック" charset="0"/>
            </a:endParaRPr>
          </a:p>
          <a:p>
            <a:pPr eaLnBrk="1" hangingPunct="1"/>
            <a:r>
              <a:rPr lang="en-US" dirty="0">
                <a:solidFill>
                  <a:srgbClr val="000000"/>
                </a:solidFill>
                <a:latin typeface="Arial" charset="0"/>
                <a:ea typeface="ＭＳ Ｐゴシック" charset="0"/>
                <a:cs typeface="ＭＳ Ｐゴシック" charset="0"/>
              </a:rPr>
              <a:t>Here Dawson was referring to avoiding controversial hypotheses (the Axiom of Choice) or non-constructive methods.</a:t>
            </a:r>
            <a:br>
              <a:rPr lang="en-US" dirty="0">
                <a:solidFill>
                  <a:srgbClr val="000000"/>
                </a:solidFill>
                <a:latin typeface="Arial" charset="0"/>
                <a:ea typeface="ＭＳ Ｐゴシック" charset="0"/>
                <a:cs typeface="ＭＳ Ｐゴシック" charset="0"/>
              </a:rPr>
            </a:br>
            <a:endParaRPr lang="en-US" dirty="0">
              <a:solidFill>
                <a:srgbClr val="000000"/>
              </a:solidFill>
              <a:latin typeface="Arial" charset="0"/>
              <a:ea typeface="ＭＳ Ｐゴシック" charset="0"/>
              <a:cs typeface="ＭＳ Ｐゴシック" charset="0"/>
            </a:endParaRPr>
          </a:p>
          <a:p>
            <a:pPr eaLnBrk="1" hangingPunct="1"/>
            <a:r>
              <a:rPr lang="en-US" dirty="0">
                <a:solidFill>
                  <a:srgbClr val="000000"/>
                </a:solidFill>
                <a:latin typeface="Arial" charset="0"/>
                <a:ea typeface="ＭＳ Ｐゴシック" charset="0"/>
                <a:cs typeface="ＭＳ Ｐゴシック" charset="0"/>
              </a:rPr>
              <a:t>But we can also imagine avoiding computer-assisted or probabilistic methods.</a:t>
            </a:r>
          </a:p>
          <a:p>
            <a:pPr eaLnBrk="1" hangingPunct="1"/>
            <a:endParaRPr lang="en-US" dirty="0">
              <a:solidFill>
                <a:srgbClr val="000000"/>
              </a:solidFill>
              <a:latin typeface="Arial" charset="0"/>
              <a:ea typeface="ＭＳ Ｐゴシック" charset="0"/>
              <a:cs typeface="ＭＳ Ｐゴシック" charset="0"/>
            </a:endParaRPr>
          </a:p>
          <a:p>
            <a:pPr eaLnBrk="1" hangingPunct="1"/>
            <a:r>
              <a:rPr lang="en-US" dirty="0" smtClean="0">
                <a:solidFill>
                  <a:srgbClr val="000000"/>
                </a:solidFill>
                <a:latin typeface="Arial" charset="0"/>
                <a:ea typeface="ＭＳ Ｐゴシック" charset="0"/>
                <a:cs typeface="ＭＳ Ｐゴシック" charset="0"/>
              </a:rPr>
              <a:t>Mathematicians are still searching for a proof of the four-color theorem that does not rely on computers.</a:t>
            </a:r>
          </a:p>
          <a:p>
            <a:pPr lvl="1" eaLnBrk="1" hangingPunct="1"/>
            <a:r>
              <a:rPr lang="en-US" dirty="0"/>
              <a:t>Mathematicians are on the lookout for an argument that will make all computer programs obsolete, an argument that will uncover the still hidden reason for the truth of the conjecture (Rota, 1997, p. 186)</a:t>
            </a:r>
          </a:p>
          <a:p>
            <a:pPr marL="0" indent="0" eaLnBrk="1" hangingPunct="1">
              <a:buFontTx/>
              <a:buNone/>
            </a:pPr>
            <a:endParaRPr lang="en-US" dirty="0">
              <a:solidFill>
                <a:srgbClr val="00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The study</a:t>
            </a:r>
          </a:p>
        </p:txBody>
      </p:sp>
      <p:sp>
        <p:nvSpPr>
          <p:cNvPr id="88066" name="Rectangle 3"/>
          <p:cNvSpPr>
            <a:spLocks noGrp="1" noChangeArrowheads="1"/>
          </p:cNvSpPr>
          <p:nvPr>
            <p:ph type="body" idx="1"/>
          </p:nvPr>
        </p:nvSpPr>
        <p:spPr/>
        <p:txBody>
          <a:bodyPr/>
          <a:lstStyle/>
          <a:p>
            <a:pPr eaLnBrk="1" hangingPunct="1"/>
            <a:r>
              <a:rPr lang="en-US" sz="2400" dirty="0" smtClean="0">
                <a:solidFill>
                  <a:srgbClr val="000000"/>
                </a:solidFill>
                <a:latin typeface="Arial" charset="0"/>
                <a:ea typeface="ＭＳ Ｐゴシック" charset="0"/>
                <a:cs typeface="ＭＳ Ｐゴシック" charset="0"/>
              </a:rPr>
              <a:t>A survey was completed by 108 mathematicians.</a:t>
            </a:r>
            <a:br>
              <a:rPr lang="en-US" sz="2400" dirty="0" smtClean="0">
                <a:solidFill>
                  <a:srgbClr val="000000"/>
                </a:solidFill>
                <a:latin typeface="Arial" charset="0"/>
                <a:ea typeface="ＭＳ Ｐゴシック" charset="0"/>
                <a:cs typeface="ＭＳ Ｐゴシック" charset="0"/>
              </a:rPr>
            </a:br>
            <a:endParaRPr lang="en-US" sz="2400" dirty="0" smtClean="0">
              <a:solidFill>
                <a:srgbClr val="000000"/>
              </a:solidFill>
              <a:latin typeface="Arial" charset="0"/>
              <a:ea typeface="ＭＳ Ｐゴシック" charset="0"/>
              <a:cs typeface="ＭＳ Ｐゴシック" charset="0"/>
            </a:endParaRPr>
          </a:p>
          <a:p>
            <a:pPr eaLnBrk="1" hangingPunct="1"/>
            <a:r>
              <a:rPr lang="en-US" sz="2400" dirty="0" smtClean="0">
                <a:solidFill>
                  <a:srgbClr val="000000"/>
                </a:solidFill>
                <a:latin typeface="Arial" charset="0"/>
                <a:ea typeface="ＭＳ Ｐゴシック" charset="0"/>
                <a:cs typeface="ＭＳ Ｐゴシック" charset="0"/>
              </a:rPr>
              <a:t>Mathematicians were shown four </a:t>
            </a:r>
            <a:r>
              <a:rPr lang="en-US" sz="2400" dirty="0" smtClean="0">
                <a:solidFill>
                  <a:srgbClr val="000000"/>
                </a:solidFill>
                <a:latin typeface="Arial" charset="0"/>
                <a:ea typeface="ＭＳ Ｐゴシック" charset="0"/>
                <a:cs typeface="ＭＳ Ｐゴシック" charset="0"/>
              </a:rPr>
              <a:t>proofs in a randomized order. </a:t>
            </a:r>
            <a:endParaRPr lang="en-US" sz="2400" dirty="0" smtClean="0">
              <a:solidFill>
                <a:srgbClr val="000000"/>
              </a:solidFill>
              <a:latin typeface="Arial" charset="0"/>
              <a:ea typeface="ＭＳ Ｐゴシック" charset="0"/>
              <a:cs typeface="ＭＳ Ｐゴシック" charset="0"/>
            </a:endParaRPr>
          </a:p>
          <a:p>
            <a:pPr lvl="1" eaLnBrk="1" hangingPunct="1"/>
            <a:r>
              <a:rPr lang="en-US" sz="2200" dirty="0" smtClean="0">
                <a:solidFill>
                  <a:srgbClr val="000000"/>
                </a:solidFill>
                <a:latin typeface="Arial" charset="0"/>
                <a:ea typeface="ＭＳ Ｐゴシック" charset="0"/>
                <a:cs typeface="ＭＳ Ｐゴシック" charset="0"/>
              </a:rPr>
              <a:t>They were told not to focus on correctness. They could assume each statement in the proof was true and each calculation was carried out correctly</a:t>
            </a:r>
            <a:r>
              <a:rPr lang="en-US" sz="2200" dirty="0" smtClean="0">
                <a:solidFill>
                  <a:srgbClr val="000000"/>
                </a:solidFill>
                <a:latin typeface="Arial" charset="0"/>
                <a:ea typeface="ＭＳ Ｐゴシック" charset="0"/>
                <a:cs typeface="ＭＳ Ｐゴシック" charset="0"/>
              </a:rPr>
              <a:t>.</a:t>
            </a:r>
          </a:p>
          <a:p>
            <a:pPr lvl="1" eaLnBrk="1" hangingPunct="1"/>
            <a:r>
              <a:rPr lang="en-US" sz="2200" dirty="0" smtClean="0">
                <a:solidFill>
                  <a:srgbClr val="000000"/>
                </a:solidFill>
                <a:latin typeface="Arial" charset="0"/>
                <a:ea typeface="ＭＳ Ｐゴシック" charset="0"/>
                <a:cs typeface="ＭＳ Ｐゴシック" charset="0"/>
              </a:rPr>
              <a:t>They were told where each proof was published.</a:t>
            </a:r>
            <a:endParaRPr lang="en-US" sz="2200" dirty="0" smtClean="0">
              <a:solidFill>
                <a:srgbClr val="000000"/>
              </a:solidFill>
              <a:latin typeface="Arial" charset="0"/>
              <a:ea typeface="ＭＳ Ｐゴシック" charset="0"/>
              <a:cs typeface="ＭＳ Ｐゴシック" charset="0"/>
            </a:endParaRPr>
          </a:p>
          <a:p>
            <a:pPr lvl="1" eaLnBrk="1" hangingPunct="1"/>
            <a:r>
              <a:rPr lang="en-US" sz="2200" dirty="0" smtClean="0">
                <a:solidFill>
                  <a:srgbClr val="000000"/>
                </a:solidFill>
                <a:latin typeface="Arial" charset="0"/>
                <a:ea typeface="ＭＳ Ｐゴシック" charset="0"/>
                <a:cs typeface="ＭＳ Ｐゴシック" charset="0"/>
              </a:rPr>
              <a:t>The goal was to have them focus on the types of reasoning that were used.</a:t>
            </a:r>
            <a:endParaRPr lang="en-US" sz="220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432371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The study</a:t>
            </a:r>
          </a:p>
        </p:txBody>
      </p:sp>
      <p:sp>
        <p:nvSpPr>
          <p:cNvPr id="88066" name="Rectangle 3"/>
          <p:cNvSpPr>
            <a:spLocks noGrp="1" noChangeArrowheads="1"/>
          </p:cNvSpPr>
          <p:nvPr>
            <p:ph type="body" idx="1"/>
          </p:nvPr>
        </p:nvSpPr>
        <p:spPr/>
        <p:txBody>
          <a:bodyPr/>
          <a:lstStyle/>
          <a:p>
            <a:pPr eaLnBrk="1" hangingPunct="1"/>
            <a:r>
              <a:rPr lang="en-US" sz="2400" dirty="0" smtClean="0">
                <a:solidFill>
                  <a:srgbClr val="000000"/>
                </a:solidFill>
                <a:latin typeface="Arial" charset="0"/>
                <a:ea typeface="ＭＳ Ｐゴシック" charset="0"/>
                <a:cs typeface="ＭＳ Ｐゴシック" charset="0"/>
              </a:rPr>
              <a:t>They were asked questions.</a:t>
            </a:r>
          </a:p>
          <a:p>
            <a:pPr lvl="1" eaLnBrk="1" hangingPunct="1"/>
            <a:r>
              <a:rPr lang="en-US" sz="2000" dirty="0" smtClean="0">
                <a:solidFill>
                  <a:srgbClr val="000000"/>
                </a:solidFill>
                <a:latin typeface="Arial" charset="0"/>
                <a:ea typeface="ＭＳ Ｐゴシック" charset="0"/>
                <a:cs typeface="ＭＳ Ｐゴシック" charset="0"/>
              </a:rPr>
              <a:t>On a scale of 1 through 10, how typical was the reasoning used in this proof of the proofs they read and wrote.</a:t>
            </a:r>
          </a:p>
          <a:p>
            <a:pPr lvl="1" eaLnBrk="1" hangingPunct="1"/>
            <a:r>
              <a:rPr lang="en-US" sz="2000" dirty="0" smtClean="0">
                <a:solidFill>
                  <a:srgbClr val="000000"/>
                </a:solidFill>
                <a:latin typeface="Arial" charset="0"/>
                <a:ea typeface="ＭＳ Ｐゴシック" charset="0"/>
                <a:cs typeface="ＭＳ Ｐゴシック" charset="0"/>
              </a:rPr>
              <a:t>Was the proof valid? (Yes/No)</a:t>
            </a:r>
          </a:p>
          <a:p>
            <a:pPr lvl="1" eaLnBrk="1" hangingPunct="1"/>
            <a:r>
              <a:rPr lang="en-US" sz="2000" dirty="0" smtClean="0">
                <a:solidFill>
                  <a:srgbClr val="000000"/>
                </a:solidFill>
                <a:latin typeface="Arial" charset="0"/>
                <a:ea typeface="ＭＳ Ｐゴシック" charset="0"/>
                <a:cs typeface="ＭＳ Ｐゴシック" charset="0"/>
              </a:rPr>
              <a:t>What percentage of mathematicians did they think would agree with them?</a:t>
            </a:r>
          </a:p>
          <a:p>
            <a:pPr lvl="1" eaLnBrk="1" hangingPunct="1"/>
            <a:r>
              <a:rPr lang="en-US" sz="2000" dirty="0" smtClean="0">
                <a:solidFill>
                  <a:srgbClr val="000000"/>
                </a:solidFill>
                <a:latin typeface="Arial" charset="0"/>
                <a:ea typeface="ＭＳ Ｐゴシック" charset="0"/>
                <a:cs typeface="ＭＳ Ｐゴシック" charset="0"/>
              </a:rPr>
              <a:t>Was the argument valid (invalid) in nearly all math contexts or was it generally valid (invalid) but there were contexts in which it invalid (valid).</a:t>
            </a:r>
            <a:endParaRPr lang="en-US" sz="200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271954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smtClean="0"/>
          </a:p>
        </p:txBody>
      </p:sp>
      <p:sp>
        <p:nvSpPr>
          <p:cNvPr id="88066" name="Rectangle 3"/>
          <p:cNvSpPr>
            <a:spLocks noGrp="1" noChangeArrowheads="1"/>
          </p:cNvSpPr>
          <p:nvPr>
            <p:ph type="body" idx="1"/>
          </p:nvPr>
        </p:nvSpPr>
        <p:spPr/>
        <p:txBody>
          <a:bodyPr/>
          <a:lstStyle/>
          <a:p>
            <a:pPr marL="0" indent="0" eaLnBrk="1" hangingPunct="1">
              <a:buNone/>
            </a:pPr>
            <a:endParaRPr lang="en-US" sz="2000" dirty="0">
              <a:solidFill>
                <a:srgbClr val="000000"/>
              </a:solidFill>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914400"/>
            <a:ext cx="9144000" cy="5018271"/>
          </a:xfrm>
          <a:prstGeom prst="rect">
            <a:avLst/>
          </a:prstGeom>
        </p:spPr>
      </p:pic>
    </p:spTree>
    <p:extLst>
      <p:ext uri="{BB962C8B-B14F-4D97-AF65-F5344CB8AC3E}">
        <p14:creationId xmlns:p14="http://schemas.microsoft.com/office/powerpoint/2010/main" val="33246705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smtClean="0"/>
          </a:p>
        </p:txBody>
      </p:sp>
      <p:sp>
        <p:nvSpPr>
          <p:cNvPr id="88066" name="Rectangle 3"/>
          <p:cNvSpPr>
            <a:spLocks noGrp="1" noChangeArrowheads="1"/>
          </p:cNvSpPr>
          <p:nvPr>
            <p:ph type="body" idx="1"/>
          </p:nvPr>
        </p:nvSpPr>
        <p:spPr/>
        <p:txBody>
          <a:bodyPr/>
          <a:lstStyle/>
          <a:p>
            <a:pPr marL="0" indent="0" eaLnBrk="1" hangingPunct="1">
              <a:buNone/>
            </a:pPr>
            <a:endParaRPr lang="en-US" sz="2000" dirty="0">
              <a:solidFill>
                <a:srgbClr val="000000"/>
              </a:solidFill>
              <a:latin typeface="Arial" charset="0"/>
              <a:ea typeface="ＭＳ Ｐゴシック" charset="0"/>
              <a:cs typeface="ＭＳ Ｐゴシック" charset="0"/>
            </a:endParaRPr>
          </a:p>
        </p:txBody>
      </p:sp>
      <p:graphicFrame>
        <p:nvGraphicFramePr>
          <p:cNvPr id="5" name="Chart 4"/>
          <p:cNvGraphicFramePr>
            <a:graphicFrameLocks/>
          </p:cNvGraphicFramePr>
          <p:nvPr>
            <p:extLst>
              <p:ext uri="{D42A27DB-BD31-4B8C-83A1-F6EECF244321}">
                <p14:modId xmlns:p14="http://schemas.microsoft.com/office/powerpoint/2010/main" val="2811681247"/>
              </p:ext>
            </p:extLst>
          </p:nvPr>
        </p:nvGraphicFramePr>
        <p:xfrm>
          <a:off x="-241300" y="298450"/>
          <a:ext cx="8775700" cy="5949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51510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Proof as a binary judgment</a:t>
            </a:r>
          </a:p>
        </p:txBody>
      </p:sp>
      <p:sp>
        <p:nvSpPr>
          <p:cNvPr id="16386" name="Rectangle 3"/>
          <p:cNvSpPr>
            <a:spLocks noGrp="1" noChangeArrowheads="1"/>
          </p:cNvSpPr>
          <p:nvPr>
            <p:ph type="body" idx="1"/>
          </p:nvPr>
        </p:nvSpPr>
        <p:spPr/>
        <p:txBody>
          <a:bodyPr/>
          <a:lstStyle/>
          <a:p>
            <a:pPr eaLnBrk="1" hangingPunct="1"/>
            <a:r>
              <a:rPr lang="en-US" sz="2400" dirty="0" smtClean="0">
                <a:latin typeface="Arial" charset="0"/>
                <a:ea typeface="ＭＳ Ｐゴシック" charset="0"/>
                <a:cs typeface="ＭＳ Ｐゴシック" charset="0"/>
              </a:rPr>
              <a:t>Mathematicians all agree on whether something is a proof.</a:t>
            </a:r>
          </a:p>
          <a:p>
            <a:pPr lvl="1" eaLnBrk="1" hangingPunct="1"/>
            <a:r>
              <a:rPr lang="en-US" sz="2000" dirty="0" err="1" smtClean="0">
                <a:latin typeface="Arial" charset="0"/>
                <a:ea typeface="ＭＳ Ｐゴシック" charset="0"/>
                <a:cs typeface="ＭＳ Ｐゴシック" charset="0"/>
              </a:rPr>
              <a:t>Azzouni</a:t>
            </a:r>
            <a:r>
              <a:rPr lang="en-US" sz="2000" dirty="0" smtClean="0">
                <a:latin typeface="Arial" charset="0"/>
                <a:ea typeface="ＭＳ Ｐゴシック" charset="0"/>
                <a:cs typeface="ＭＳ Ｐゴシック" charset="0"/>
              </a:rPr>
              <a:t> (2004) attempted to explain why “mathematicians are so good at agreeing with one another on whether a proof convincingly establishes a theorem” (p. 84).</a:t>
            </a:r>
          </a:p>
          <a:p>
            <a:pPr lvl="1" eaLnBrk="1" hangingPunct="1"/>
            <a:r>
              <a:rPr lang="en-US" sz="2000" dirty="0" smtClean="0">
                <a:latin typeface="Arial" charset="0"/>
                <a:ea typeface="ＭＳ Ｐゴシック" charset="0"/>
                <a:cs typeface="ＭＳ Ｐゴシック" charset="0"/>
              </a:rPr>
              <a:t>“All agree that something either is a proof or it is not and what makes it a proof is that every assertion in it is correct” </a:t>
            </a:r>
            <a:r>
              <a:rPr lang="en-US" sz="1600" dirty="0" smtClean="0">
                <a:latin typeface="Arial" charset="0"/>
                <a:ea typeface="ＭＳ Ｐゴシック" charset="0"/>
                <a:cs typeface="ＭＳ Ｐゴシック" charset="0"/>
              </a:rPr>
              <a:t>(McKnight et al, 2000, p. 1).</a:t>
            </a:r>
          </a:p>
          <a:p>
            <a:pPr lvl="1" eaLnBrk="1" hangingPunct="1"/>
            <a:r>
              <a:rPr lang="en-US" sz="2000" dirty="0" smtClean="0">
                <a:latin typeface="Arial" charset="0"/>
                <a:ea typeface="ＭＳ Ｐゴシック" charset="0"/>
                <a:cs typeface="ＭＳ Ｐゴシック" charset="0"/>
              </a:rPr>
              <a:t>Selden and Selden (2003) marveled at “the unusual degree of agreement about the correctness of arguments and the proof of theorems […] Mathematicians say an argument proves a theorem. Not that it proves it for Smith but possibly not for Jones” (p. 11).</a:t>
            </a:r>
          </a:p>
        </p:txBody>
      </p:sp>
    </p:spTree>
    <p:extLst>
      <p:ext uri="{BB962C8B-B14F-4D97-AF65-F5344CB8AC3E}">
        <p14:creationId xmlns:p14="http://schemas.microsoft.com/office/powerpoint/2010/main" val="17253685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361591"/>
              </p:ext>
            </p:extLst>
          </p:nvPr>
        </p:nvGraphicFramePr>
        <p:xfrm>
          <a:off x="152400" y="152400"/>
          <a:ext cx="8839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58941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486546"/>
              </p:ext>
            </p:extLst>
          </p:nvPr>
        </p:nvGraphicFramePr>
        <p:xfrm>
          <a:off x="152400" y="228600"/>
          <a:ext cx="88392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4150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a:t>The following proof was generated by a mathematics major in an introduction to proof course.</a:t>
            </a:r>
          </a:p>
          <a:p>
            <a:pPr marL="0" indent="0">
              <a:buNone/>
            </a:pPr>
            <a:r>
              <a:rPr lang="en-US" b="1" i="1" dirty="0"/>
              <a:t> </a:t>
            </a:r>
            <a:endParaRPr lang="en-US" dirty="0"/>
          </a:p>
          <a:p>
            <a:pPr marL="0" indent="0">
              <a:buNone/>
            </a:pPr>
            <a:r>
              <a:rPr lang="en-US" b="1" i="1" dirty="0"/>
              <a:t>Theorem:</a:t>
            </a:r>
            <a:r>
              <a:rPr lang="en-US" dirty="0"/>
              <a:t> If </a:t>
            </a:r>
            <a:r>
              <a:rPr lang="en-US" i="1" dirty="0"/>
              <a:t>n</a:t>
            </a:r>
            <a:r>
              <a:rPr lang="en-US" dirty="0"/>
              <a:t> is an odd natural number, then </a:t>
            </a:r>
            <a:r>
              <a:rPr lang="en-US" i="1" dirty="0"/>
              <a:t>n</a:t>
            </a:r>
            <a:r>
              <a:rPr lang="en-US" baseline="30000" dirty="0"/>
              <a:t>2</a:t>
            </a:r>
            <a:r>
              <a:rPr lang="en-US" dirty="0"/>
              <a:t> is odd.</a:t>
            </a:r>
          </a:p>
          <a:p>
            <a:pPr marL="0" indent="0">
              <a:buNone/>
            </a:pPr>
            <a:r>
              <a:rPr lang="en-US" b="1" i="1" dirty="0"/>
              <a:t>Student-generated proof:</a:t>
            </a:r>
            <a:r>
              <a:rPr lang="en-US" dirty="0"/>
              <a:t> 1</a:t>
            </a:r>
            <a:r>
              <a:rPr lang="en-US" baseline="30000" dirty="0"/>
              <a:t>2</a:t>
            </a:r>
            <a:r>
              <a:rPr lang="en-US" dirty="0"/>
              <a:t> =1, which is odd. 3</a:t>
            </a:r>
            <a:r>
              <a:rPr lang="en-US" baseline="30000" dirty="0"/>
              <a:t>2</a:t>
            </a:r>
            <a:r>
              <a:rPr lang="en-US" dirty="0"/>
              <a:t> = 9, which is odd. 5</a:t>
            </a:r>
            <a:r>
              <a:rPr lang="en-US" baseline="30000" dirty="0"/>
              <a:t>2</a:t>
            </a:r>
            <a:r>
              <a:rPr lang="en-US" dirty="0"/>
              <a:t> = 25, which is odd. I am convinced that this pattern will hold and the result will always be true. Therefore, whenever </a:t>
            </a:r>
            <a:r>
              <a:rPr lang="en-US" i="1" dirty="0"/>
              <a:t>n</a:t>
            </a:r>
            <a:r>
              <a:rPr lang="en-US" dirty="0"/>
              <a:t> is odd, </a:t>
            </a:r>
            <a:r>
              <a:rPr lang="en-US" i="1" dirty="0"/>
              <a:t>n</a:t>
            </a:r>
            <a:r>
              <a:rPr lang="en-US" baseline="30000" dirty="0"/>
              <a:t>2</a:t>
            </a:r>
            <a:r>
              <a:rPr lang="en-US" dirty="0"/>
              <a:t> is odd.</a:t>
            </a:r>
          </a:p>
          <a:p>
            <a:pPr marL="0" indent="0">
              <a:buNone/>
            </a:pPr>
            <a:r>
              <a:rPr lang="en-US" dirty="0"/>
              <a:t> </a:t>
            </a:r>
          </a:p>
          <a:p>
            <a:pPr marL="0" indent="0">
              <a:buNone/>
            </a:pPr>
            <a:r>
              <a:rPr lang="en-US" dirty="0"/>
              <a:t>Example of student proof cited in K. Weber (2003), </a:t>
            </a:r>
            <a:r>
              <a:rPr lang="en-US" i="1" dirty="0"/>
              <a:t>Research Sampler on Undergraduate Mathematics Education</a:t>
            </a:r>
            <a:r>
              <a:rPr lang="en-US" dirty="0"/>
              <a:t>, published on-line by the MAA.</a:t>
            </a:r>
          </a:p>
          <a:p>
            <a:pPr marL="0" indent="0">
              <a:buNone/>
            </a:pPr>
            <a:endParaRPr lang="en-US" dirty="0"/>
          </a:p>
        </p:txBody>
      </p:sp>
    </p:spTree>
    <p:extLst>
      <p:ext uri="{BB962C8B-B14F-4D97-AF65-F5344CB8AC3E}">
        <p14:creationId xmlns:p14="http://schemas.microsoft.com/office/powerpoint/2010/main" val="6379263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9326153"/>
              </p:ext>
            </p:extLst>
          </p:nvPr>
        </p:nvGraphicFramePr>
        <p:xfrm>
          <a:off x="152400" y="228600"/>
          <a:ext cx="88392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6384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5160010"/>
              </p:ext>
            </p:extLst>
          </p:nvPr>
        </p:nvGraphicFramePr>
        <p:xfrm>
          <a:off x="228600" y="152400"/>
          <a:ext cx="87630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1156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6724652"/>
              </p:ext>
            </p:extLst>
          </p:nvPr>
        </p:nvGraphicFramePr>
        <p:xfrm>
          <a:off x="304800" y="228600"/>
          <a:ext cx="85344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8106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77826" name="Rectangle 3"/>
          <p:cNvSpPr>
            <a:spLocks noGrp="1" noChangeArrowheads="1"/>
          </p:cNvSpPr>
          <p:nvPr>
            <p:ph type="body" idx="1"/>
          </p:nvPr>
        </p:nvSpPr>
        <p:spPr/>
        <p:txBody>
          <a:bodyPr/>
          <a:lstStyle/>
          <a:p>
            <a:pPr marL="457200" indent="-457200" eaLnBrk="1" hangingPunct="1">
              <a:buFont typeface="+mj-lt"/>
              <a:buAutoNum type="arabicPeriod"/>
            </a:pPr>
            <a:r>
              <a:rPr lang="en-US" dirty="0">
                <a:solidFill>
                  <a:srgbClr val="FF0000"/>
                </a:solidFill>
                <a:latin typeface="Arial" charset="0"/>
                <a:ea typeface="ＭＳ Ｐゴシック" charset="0"/>
                <a:cs typeface="ＭＳ Ｐゴシック" charset="0"/>
              </a:rPr>
              <a:t>The prototypical proof satisfies all criteria. Proofs that satisfy all criteria would be better representatives of proof than those that satisfy some </a:t>
            </a:r>
            <a:r>
              <a:rPr lang="en-US" dirty="0" smtClean="0">
                <a:solidFill>
                  <a:srgbClr val="FF0000"/>
                </a:solidFill>
                <a:latin typeface="Arial" charset="0"/>
                <a:ea typeface="ＭＳ Ｐゴシック" charset="0"/>
                <a:cs typeface="ＭＳ Ｐゴシック" charset="0"/>
              </a:rPr>
              <a:t>criteria and would not be controversial.</a:t>
            </a:r>
            <a:endParaRPr lang="en-US" dirty="0">
              <a:solidFill>
                <a:srgbClr val="FF0000"/>
              </a:solidFill>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Proofs that only satisfy some would be controversial and spark disagreement.</a:t>
            </a:r>
          </a:p>
          <a:p>
            <a:pPr marL="457200" indent="-457200" eaLnBrk="1" hangingPunct="1">
              <a:buFont typeface="+mj-lt"/>
              <a:buAutoNum type="arabicPeriod"/>
            </a:pPr>
            <a:r>
              <a:rPr lang="en-US" dirty="0">
                <a:latin typeface="Arial" charset="0"/>
                <a:ea typeface="ＭＳ Ｐゴシック" charset="0"/>
                <a:cs typeface="ＭＳ Ｐゴシック" charset="0"/>
              </a:rPr>
              <a:t>There are compound words that qualify “proofs” that satisfy some criteria but not all criteria</a:t>
            </a:r>
            <a:r>
              <a:rPr lang="en-US" dirty="0" smtClean="0">
                <a:latin typeface="Arial" charset="0"/>
                <a:ea typeface="ＭＳ Ｐゴシック" charset="0"/>
                <a:cs typeface="ＭＳ Ｐゴシック" charset="0"/>
              </a:rPr>
              <a:t>.</a:t>
            </a:r>
          </a:p>
          <a:p>
            <a:pPr marL="457200" indent="-457200" eaLnBrk="1" hangingPunct="1">
              <a:buFont typeface="+mj-lt"/>
              <a:buAutoNum type="arabicPeriod"/>
            </a:pPr>
            <a:r>
              <a:rPr lang="en-US" dirty="0" smtClean="0">
                <a:latin typeface="Arial" charset="0"/>
                <a:ea typeface="ＭＳ Ｐゴシック" charset="0"/>
                <a:cs typeface="ＭＳ Ｐゴシック" charset="0"/>
              </a:rPr>
              <a:t>There are </a:t>
            </a:r>
            <a:r>
              <a:rPr lang="en-US" i="1" dirty="0" smtClean="0">
                <a:latin typeface="Arial" charset="0"/>
                <a:ea typeface="ＭＳ Ｐゴシック" charset="0"/>
                <a:cs typeface="ＭＳ Ｐゴシック" charset="0"/>
              </a:rPr>
              <a:t>default judgments</a:t>
            </a:r>
            <a:r>
              <a:rPr lang="en-US" dirty="0" smtClean="0">
                <a:latin typeface="Arial" charset="0"/>
                <a:ea typeface="ＭＳ Ｐゴシック" charset="0"/>
                <a:cs typeface="ＭＳ Ｐゴシック" charset="0"/>
              </a:rPr>
              <a:t> when you hear an argument is a proof– properties you think the argument is likely to have but are not necessarily sure of.</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There is no single essence of proof.</a:t>
            </a:r>
          </a:p>
        </p:txBody>
      </p:sp>
    </p:spTree>
    <p:extLst>
      <p:ext uri="{BB962C8B-B14F-4D97-AF65-F5344CB8AC3E}">
        <p14:creationId xmlns:p14="http://schemas.microsoft.com/office/powerpoint/2010/main" val="42936098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descr="Theorem 4.jpg"/>
          <p:cNvPicPr>
            <a:picLocks noGrp="1" noChangeAspect="1"/>
          </p:cNvPicPr>
          <p:nvPr>
            <p:ph idx="1"/>
          </p:nvPr>
        </p:nvPicPr>
        <p:blipFill>
          <a:blip r:embed="rId3">
            <a:extLst>
              <a:ext uri="{28A0092B-C50C-407E-A947-70E740481C1C}">
                <a14:useLocalDpi xmlns:a14="http://schemas.microsoft.com/office/drawing/2010/main" val="0"/>
              </a:ext>
            </a:extLst>
          </a:blip>
          <a:srcRect l="-11382" r="-11382"/>
          <a:stretch>
            <a:fillRect/>
          </a:stretch>
        </p:blipFill>
        <p:spPr>
          <a:xfrm>
            <a:off x="-1041401" y="1066800"/>
            <a:ext cx="10651067" cy="5638800"/>
          </a:xfrm>
        </p:spPr>
      </p:pic>
    </p:spTree>
    <p:extLst>
      <p:ext uri="{BB962C8B-B14F-4D97-AF65-F5344CB8AC3E}">
        <p14:creationId xmlns:p14="http://schemas.microsoft.com/office/powerpoint/2010/main" val="2821496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3632820"/>
              </p:ext>
            </p:extLst>
          </p:nvPr>
        </p:nvGraphicFramePr>
        <p:xfrm>
          <a:off x="76200" y="152400"/>
          <a:ext cx="89916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18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034805"/>
              </p:ext>
            </p:extLst>
          </p:nvPr>
        </p:nvGraphicFramePr>
        <p:xfrm>
          <a:off x="152400" y="228600"/>
          <a:ext cx="87630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1178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Proof as a binary judgment</a:t>
            </a:r>
          </a:p>
        </p:txBody>
      </p:sp>
      <p:sp>
        <p:nvSpPr>
          <p:cNvPr id="16386" name="Rectangle 3"/>
          <p:cNvSpPr>
            <a:spLocks noGrp="1" noChangeArrowheads="1"/>
          </p:cNvSpPr>
          <p:nvPr>
            <p:ph type="body" idx="1"/>
          </p:nvPr>
        </p:nvSpPr>
        <p:spPr/>
        <p:txBody>
          <a:bodyPr/>
          <a:lstStyle/>
          <a:p>
            <a:pPr eaLnBrk="1" hangingPunct="1"/>
            <a:r>
              <a:rPr lang="en-US" sz="2400" dirty="0" smtClean="0">
                <a:latin typeface="Arial" charset="0"/>
                <a:ea typeface="ＭＳ Ｐゴシック" charset="0"/>
                <a:cs typeface="ＭＳ Ｐゴシック" charset="0"/>
              </a:rPr>
              <a:t>Mathematicians all agree on whether something is a proof.</a:t>
            </a:r>
          </a:p>
          <a:p>
            <a:pPr lvl="1" eaLnBrk="1" hangingPunct="1"/>
            <a:r>
              <a:rPr lang="en-US" sz="2000" dirty="0" err="1" smtClean="0">
                <a:latin typeface="Arial" charset="0"/>
                <a:ea typeface="ＭＳ Ｐゴシック" charset="0"/>
                <a:cs typeface="ＭＳ Ｐゴシック" charset="0"/>
              </a:rPr>
              <a:t>Azzouni</a:t>
            </a:r>
            <a:r>
              <a:rPr lang="en-US" sz="2000" dirty="0" smtClean="0">
                <a:latin typeface="Arial" charset="0"/>
                <a:ea typeface="ＭＳ Ｐゴシック" charset="0"/>
                <a:cs typeface="ＭＳ Ｐゴシック" charset="0"/>
              </a:rPr>
              <a:t> (2004) attempted to explain why “mathematicians are so good at agreeing with one another on whether a proof convincingly establishes a theorem” (p. 84).</a:t>
            </a:r>
          </a:p>
          <a:p>
            <a:pPr lvl="1" eaLnBrk="1" hangingPunct="1"/>
            <a:r>
              <a:rPr lang="en-US" sz="2000" dirty="0" smtClean="0">
                <a:latin typeface="Arial" charset="0"/>
                <a:ea typeface="ＭＳ Ｐゴシック" charset="0"/>
                <a:cs typeface="ＭＳ Ｐゴシック" charset="0"/>
              </a:rPr>
              <a:t>“All agree that something either is a proof or it is not and what makes it a proof is that every assertion in it is correct” </a:t>
            </a:r>
            <a:r>
              <a:rPr lang="en-US" sz="1600" dirty="0" smtClean="0">
                <a:latin typeface="Arial" charset="0"/>
                <a:ea typeface="ＭＳ Ｐゴシック" charset="0"/>
                <a:cs typeface="ＭＳ Ｐゴシック" charset="0"/>
              </a:rPr>
              <a:t>(McKnight et al, 2000, p. 1).</a:t>
            </a:r>
          </a:p>
          <a:p>
            <a:pPr lvl="1" eaLnBrk="1" hangingPunct="1"/>
            <a:r>
              <a:rPr lang="en-US" sz="2000" dirty="0" smtClean="0">
                <a:latin typeface="Arial" charset="0"/>
                <a:ea typeface="ＭＳ Ｐゴシック" charset="0"/>
                <a:cs typeface="ＭＳ Ｐゴシック" charset="0"/>
              </a:rPr>
              <a:t>Selden and Selden (2003) marveled at “the unusual degree of agreement about the correctness of arguments and the proof of theorems […] </a:t>
            </a:r>
            <a:r>
              <a:rPr lang="en-US" sz="2000" dirty="0" smtClean="0">
                <a:solidFill>
                  <a:srgbClr val="FF0000"/>
                </a:solidFill>
                <a:latin typeface="Arial" charset="0"/>
                <a:ea typeface="ＭＳ Ｐゴシック" charset="0"/>
                <a:cs typeface="ＭＳ Ｐゴシック" charset="0"/>
              </a:rPr>
              <a:t>Mathematicians say an argument proves a theorem. Not that it proves it for Smith but possibly not for Jones</a:t>
            </a:r>
            <a:r>
              <a:rPr lang="en-US" sz="2000" dirty="0" smtClean="0">
                <a:latin typeface="Arial" charset="0"/>
                <a:ea typeface="ＭＳ Ｐゴシック" charset="0"/>
                <a:cs typeface="ＭＳ Ｐゴシック" charset="0"/>
              </a:rPr>
              <a:t>” (p. 11).</a:t>
            </a:r>
          </a:p>
        </p:txBody>
      </p:sp>
    </p:spTree>
    <p:extLst>
      <p:ext uri="{BB962C8B-B14F-4D97-AF65-F5344CB8AC3E}">
        <p14:creationId xmlns:p14="http://schemas.microsoft.com/office/powerpoint/2010/main" val="7081603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9081043"/>
              </p:ext>
            </p:extLst>
          </p:nvPr>
        </p:nvGraphicFramePr>
        <p:xfrm>
          <a:off x="152400" y="152400"/>
          <a:ext cx="8839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9235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77826" name="Rectangle 3"/>
          <p:cNvSpPr>
            <a:spLocks noGrp="1" noChangeArrowheads="1"/>
          </p:cNvSpPr>
          <p:nvPr>
            <p:ph type="body" idx="1"/>
          </p:nvPr>
        </p:nvSpPr>
        <p:spPr/>
        <p:txBody>
          <a:bodyPr/>
          <a:lstStyle/>
          <a:p>
            <a:pPr marL="457200" indent="-457200" eaLnBrk="1" hangingPunct="1">
              <a:buFont typeface="+mj-lt"/>
              <a:buAutoNum type="arabicPeriod"/>
            </a:pPr>
            <a:r>
              <a:rPr lang="en-US" dirty="0">
                <a:latin typeface="Arial" charset="0"/>
                <a:ea typeface="ＭＳ Ｐゴシック" charset="0"/>
                <a:cs typeface="ＭＳ Ｐゴシック" charset="0"/>
              </a:rPr>
              <a:t>The prototypical proof satisfies all criteria. Proofs that satisfy all criteria would be better representatives of proof than those that satisfy some </a:t>
            </a:r>
            <a:r>
              <a:rPr lang="en-US" dirty="0" smtClean="0">
                <a:latin typeface="Arial" charset="0"/>
                <a:ea typeface="ＭＳ Ｐゴシック" charset="0"/>
                <a:cs typeface="ＭＳ Ｐゴシック" charset="0"/>
              </a:rPr>
              <a:t>criteria and would not be controversial.</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solidFill>
                  <a:srgbClr val="FF0000"/>
                </a:solidFill>
                <a:latin typeface="Arial" charset="0"/>
                <a:ea typeface="ＭＳ Ｐゴシック" charset="0"/>
                <a:cs typeface="ＭＳ Ｐゴシック" charset="0"/>
              </a:rPr>
              <a:t>Proofs that only satisfy some would be controversial and spark disagreement.</a:t>
            </a:r>
          </a:p>
          <a:p>
            <a:pPr marL="457200" indent="-457200" eaLnBrk="1" hangingPunct="1">
              <a:buFont typeface="+mj-lt"/>
              <a:buAutoNum type="arabicPeriod"/>
            </a:pPr>
            <a:r>
              <a:rPr lang="en-US" dirty="0">
                <a:latin typeface="Arial" charset="0"/>
                <a:ea typeface="ＭＳ Ｐゴシック" charset="0"/>
                <a:cs typeface="ＭＳ Ｐゴシック" charset="0"/>
              </a:rPr>
              <a:t>There are compound words that qualify “proofs” that satisfy some criteria but not all criteria</a:t>
            </a:r>
            <a:r>
              <a:rPr lang="en-US" dirty="0" smtClean="0">
                <a:latin typeface="Arial" charset="0"/>
                <a:ea typeface="ＭＳ Ｐゴシック" charset="0"/>
                <a:cs typeface="ＭＳ Ｐゴシック" charset="0"/>
              </a:rPr>
              <a:t>.</a:t>
            </a:r>
          </a:p>
          <a:p>
            <a:pPr marL="457200" indent="-457200" eaLnBrk="1" hangingPunct="1">
              <a:buFont typeface="+mj-lt"/>
              <a:buAutoNum type="arabicPeriod"/>
            </a:pPr>
            <a:r>
              <a:rPr lang="en-US" dirty="0" smtClean="0">
                <a:latin typeface="Arial" charset="0"/>
                <a:ea typeface="ＭＳ Ｐゴシック" charset="0"/>
                <a:cs typeface="ＭＳ Ｐゴシック" charset="0"/>
              </a:rPr>
              <a:t>There are </a:t>
            </a:r>
            <a:r>
              <a:rPr lang="en-US" i="1" dirty="0" smtClean="0">
                <a:latin typeface="Arial" charset="0"/>
                <a:ea typeface="ＭＳ Ｐゴシック" charset="0"/>
                <a:cs typeface="ＭＳ Ｐゴシック" charset="0"/>
              </a:rPr>
              <a:t>default judgments</a:t>
            </a:r>
            <a:r>
              <a:rPr lang="en-US" dirty="0" smtClean="0">
                <a:latin typeface="Arial" charset="0"/>
                <a:ea typeface="ＭＳ Ｐゴシック" charset="0"/>
                <a:cs typeface="ＭＳ Ｐゴシック" charset="0"/>
              </a:rPr>
              <a:t> when you hear an argument is a proof– properties you think the argument is likely to have but are not necessarily sure of.</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There is no single essence of proof.</a:t>
            </a:r>
          </a:p>
        </p:txBody>
      </p:sp>
    </p:spTree>
    <p:extLst>
      <p:ext uri="{BB962C8B-B14F-4D97-AF65-F5344CB8AC3E}">
        <p14:creationId xmlns:p14="http://schemas.microsoft.com/office/powerpoint/2010/main" val="14895631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Default frames</a:t>
            </a:r>
          </a:p>
        </p:txBody>
      </p:sp>
      <p:sp>
        <p:nvSpPr>
          <p:cNvPr id="77826" name="Rectangle 3"/>
          <p:cNvSpPr>
            <a:spLocks noGrp="1" noChangeArrowheads="1"/>
          </p:cNvSpPr>
          <p:nvPr>
            <p:ph type="body" idx="1"/>
          </p:nvPr>
        </p:nvSpPr>
        <p:spPr/>
        <p:txBody>
          <a:bodyPr/>
          <a:lstStyle/>
          <a:p>
            <a:pPr eaLnBrk="1" hangingPunct="1"/>
            <a:r>
              <a:rPr lang="en-US" dirty="0" err="1" smtClean="0">
                <a:latin typeface="Arial" charset="0"/>
                <a:ea typeface="ＭＳ Ｐゴシック" charset="0"/>
                <a:cs typeface="ＭＳ Ｐゴシック" charset="0"/>
              </a:rPr>
              <a:t>Minsky</a:t>
            </a:r>
            <a:r>
              <a:rPr lang="en-US" dirty="0" smtClean="0">
                <a:latin typeface="Arial" charset="0"/>
                <a:ea typeface="ＭＳ Ｐゴシック" charset="0"/>
                <a:cs typeface="ＭＳ Ｐゴシック" charset="0"/>
              </a:rPr>
              <a:t> (1975) introduced the idea of </a:t>
            </a:r>
            <a:r>
              <a:rPr lang="en-US" i="1" dirty="0" smtClean="0">
                <a:latin typeface="Arial" charset="0"/>
                <a:ea typeface="ＭＳ Ｐゴシック" charset="0"/>
                <a:cs typeface="ＭＳ Ｐゴシック" charset="0"/>
              </a:rPr>
              <a:t>frames</a:t>
            </a:r>
            <a:r>
              <a:rPr lang="en-US" dirty="0" smtClean="0">
                <a:latin typeface="Arial" charset="0"/>
                <a:ea typeface="ＭＳ Ｐゴシック" charset="0"/>
                <a:cs typeface="ＭＳ Ｐゴシック" charset="0"/>
              </a:rPr>
              <a:t> as default assumptions about a new situation.</a:t>
            </a:r>
          </a:p>
          <a:p>
            <a:pPr lvl="1" eaLnBrk="1" hangingPunct="1"/>
            <a:r>
              <a:rPr lang="en-US" dirty="0" smtClean="0">
                <a:latin typeface="Arial" charset="0"/>
                <a:ea typeface="ＭＳ Ｐゴシック" charset="0"/>
                <a:cs typeface="ＭＳ Ｐゴシック" charset="0"/>
              </a:rPr>
              <a:t>If we go to a fine restaurant, we </a:t>
            </a:r>
            <a:r>
              <a:rPr lang="en-US" i="1" dirty="0" smtClean="0">
                <a:latin typeface="Arial" charset="0"/>
                <a:ea typeface="ＭＳ Ｐゴシック" charset="0"/>
                <a:cs typeface="ＭＳ Ｐゴシック" charset="0"/>
              </a:rPr>
              <a:t>expect</a:t>
            </a:r>
            <a:r>
              <a:rPr lang="en-US" dirty="0" smtClean="0">
                <a:latin typeface="Arial" charset="0"/>
                <a:ea typeface="ＭＳ Ｐゴシック" charset="0"/>
                <a:cs typeface="ＭＳ Ｐゴシック" charset="0"/>
              </a:rPr>
              <a:t> to be seated and order are food, although we realize that it could be a buffet, </a:t>
            </a:r>
            <a:r>
              <a:rPr lang="en-US" dirty="0" smtClean="0">
                <a:latin typeface="Arial" charset="0"/>
                <a:ea typeface="ＭＳ Ｐゴシック" charset="0"/>
                <a:cs typeface="ＭＳ Ｐゴシック" charset="0"/>
              </a:rPr>
              <a:t>prepare your own food, </a:t>
            </a:r>
            <a:r>
              <a:rPr lang="en-US" dirty="0" smtClean="0">
                <a:latin typeface="Arial" charset="0"/>
                <a:ea typeface="ＭＳ Ｐゴシック" charset="0"/>
                <a:cs typeface="ＭＳ Ｐゴシック" charset="0"/>
              </a:rPr>
              <a:t>etc.</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The notion of cluster concept predicts the elements of the cluster are default options.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004049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Default frames</a:t>
            </a:r>
          </a:p>
        </p:txBody>
      </p:sp>
      <p:sp>
        <p:nvSpPr>
          <p:cNvPr id="77826"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Participants were told that they came across a conjecture X in an old </a:t>
            </a:r>
            <a:r>
              <a:rPr lang="en-US" dirty="0" smtClean="0">
                <a:latin typeface="Arial" charset="0"/>
                <a:ea typeface="ＭＳ Ｐゴシック" charset="0"/>
                <a:cs typeface="ＭＳ Ｐゴシック" charset="0"/>
              </a:rPr>
              <a:t>paper in your field, </a:t>
            </a:r>
            <a:r>
              <a:rPr lang="en-US" dirty="0" smtClean="0">
                <a:latin typeface="Arial" charset="0"/>
                <a:ea typeface="ＭＳ Ｐゴシック" charset="0"/>
                <a:cs typeface="ＭＳ Ｐゴシック" charset="0"/>
              </a:rPr>
              <a:t>they asked a respected colleague about the status of the conjecture, and the colleague said, “X was proved by Smith”. What probability would they give to the following?</a:t>
            </a:r>
          </a:p>
          <a:p>
            <a:pPr lvl="1" eaLnBrk="1" hangingPunct="1"/>
            <a:r>
              <a:rPr lang="en-US" dirty="0" smtClean="0">
                <a:latin typeface="Arial" charset="0"/>
                <a:ea typeface="ＭＳ Ｐゴシック" charset="0"/>
                <a:cs typeface="ＭＳ Ｐゴシック" charset="0"/>
              </a:rPr>
              <a:t>If they read the proof, they’d be certain X was true</a:t>
            </a:r>
          </a:p>
          <a:p>
            <a:pPr lvl="1" eaLnBrk="1" hangingPunct="1"/>
            <a:r>
              <a:rPr lang="en-US" dirty="0" smtClean="0">
                <a:latin typeface="Arial" charset="0"/>
                <a:ea typeface="ＭＳ Ｐゴシック" charset="0"/>
                <a:cs typeface="ＭＳ Ｐゴシック" charset="0"/>
              </a:rPr>
              <a:t>If they read the proof, they’d have high confidence that X was true</a:t>
            </a:r>
          </a:p>
          <a:p>
            <a:pPr lvl="1" eaLnBrk="1" hangingPunct="1"/>
            <a:r>
              <a:rPr lang="en-US" dirty="0" smtClean="0">
                <a:latin typeface="Arial" charset="0"/>
                <a:ea typeface="ＭＳ Ｐゴシック" charset="0"/>
                <a:cs typeface="ＭＳ Ｐゴシック" charset="0"/>
              </a:rPr>
              <a:t>They would be capable of filling in any gap in Smith’s proof of X</a:t>
            </a:r>
          </a:p>
          <a:p>
            <a:pPr lvl="1" eaLnBrk="1" hangingPunct="1"/>
            <a:r>
              <a:rPr lang="en-US" dirty="0" smtClean="0">
                <a:latin typeface="Arial" charset="0"/>
                <a:ea typeface="ＭＳ Ｐゴシック" charset="0"/>
                <a:cs typeface="ＭＳ Ｐゴシック" charset="0"/>
              </a:rPr>
              <a:t>They could, in principle, remove any diagram from X without affecting its validity</a:t>
            </a:r>
          </a:p>
          <a:p>
            <a:pPr lvl="1" eaLnBrk="1" hangingPunct="1"/>
            <a:r>
              <a:rPr lang="en-US" dirty="0" smtClean="0">
                <a:latin typeface="Arial" charset="0"/>
                <a:ea typeface="ＭＳ Ｐゴシック" charset="0"/>
                <a:cs typeface="ＭＳ Ｐゴシック" charset="0"/>
              </a:rPr>
              <a:t>Smith’s proof of X would be published in a respected outlet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811624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Default frames</a:t>
            </a:r>
          </a:p>
        </p:txBody>
      </p:sp>
      <p:sp>
        <p:nvSpPr>
          <p:cNvPr id="77826" name="Rectangle 3"/>
          <p:cNvSpPr>
            <a:spLocks noGrp="1" noChangeArrowheads="1"/>
          </p:cNvSpPr>
          <p:nvPr>
            <p:ph type="body" idx="1"/>
          </p:nvPr>
        </p:nvSpPr>
        <p:spPr/>
        <p:txBody>
          <a:bodyPr/>
          <a:lstStyle/>
          <a:p>
            <a:pPr marL="0" indent="0" eaLnBrk="1" hangingPunct="1">
              <a:buNone/>
            </a:pPr>
            <a:r>
              <a:rPr lang="en-US" u="sng" dirty="0" smtClean="0">
                <a:latin typeface="Arial" charset="0"/>
                <a:ea typeface="ＭＳ Ｐゴシック" charset="0"/>
                <a:cs typeface="ＭＳ Ｐゴシック" charset="0"/>
              </a:rPr>
              <a:t>			</a:t>
            </a:r>
            <a:r>
              <a:rPr lang="en-US" u="sng" dirty="0" err="1" smtClean="0">
                <a:latin typeface="Arial" charset="0"/>
                <a:ea typeface="ＭＳ Ｐゴシック" charset="0"/>
                <a:cs typeface="ＭＳ Ｐゴシック" charset="0"/>
              </a:rPr>
              <a:t>Avg</a:t>
            </a:r>
            <a:r>
              <a:rPr lang="en-US" u="sng" dirty="0" smtClean="0">
                <a:latin typeface="Arial" charset="0"/>
                <a:ea typeface="ＭＳ Ｐゴシック" charset="0"/>
                <a:cs typeface="ＭＳ Ｐゴシック" charset="0"/>
              </a:rPr>
              <a:t>	100%	51-99%		0-50%</a:t>
            </a:r>
          </a:p>
          <a:p>
            <a:pPr marL="0" indent="0" eaLnBrk="1" hangingPunct="1">
              <a:buNone/>
            </a:pPr>
            <a:r>
              <a:rPr lang="en-US" dirty="0" smtClean="0">
                <a:latin typeface="Arial" charset="0"/>
                <a:ea typeface="ＭＳ Ｐゴシック" charset="0"/>
                <a:cs typeface="ＭＳ Ｐゴシック" charset="0"/>
              </a:rPr>
              <a:t>Certain of X		81	</a:t>
            </a:r>
            <a:r>
              <a:rPr lang="en-US" dirty="0" smtClean="0">
                <a:latin typeface="Arial" charset="0"/>
                <a:ea typeface="ＭＳ Ｐゴシック" charset="0"/>
                <a:cs typeface="ＭＳ Ｐゴシック" charset="0"/>
              </a:rPr>
              <a:t>20%</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66%</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14%</a:t>
            </a:r>
            <a:endParaRPr lang="en-US" dirty="0" smtClean="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Confident in X		92	43	55		2</a:t>
            </a:r>
          </a:p>
          <a:p>
            <a:pPr marL="0" indent="0" eaLnBrk="1" hangingPunct="1">
              <a:buNone/>
            </a:pPr>
            <a:r>
              <a:rPr lang="en-US" dirty="0" smtClean="0">
                <a:latin typeface="Arial" charset="0"/>
                <a:ea typeface="ＭＳ Ｐゴシック" charset="0"/>
                <a:cs typeface="ＭＳ Ｐゴシック" charset="0"/>
              </a:rPr>
              <a:t>Fill in all gaps		78	13	72		14</a:t>
            </a:r>
          </a:p>
          <a:p>
            <a:pPr marL="0" indent="0" eaLnBrk="1" hangingPunct="1">
              <a:buNone/>
            </a:pPr>
            <a:r>
              <a:rPr lang="en-US" dirty="0" smtClean="0">
                <a:latin typeface="Arial" charset="0"/>
                <a:ea typeface="ＭＳ Ｐゴシック" charset="0"/>
                <a:cs typeface="ＭＳ Ｐゴシック" charset="0"/>
              </a:rPr>
              <a:t>No diagram inf.		64	14	49		36</a:t>
            </a:r>
            <a:endParaRPr lang="en-US" dirty="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Published 		73	8	75		17</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605785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Default frames</a:t>
            </a:r>
          </a:p>
        </p:txBody>
      </p:sp>
      <p:sp>
        <p:nvSpPr>
          <p:cNvPr id="77826" name="Rectangle 3"/>
          <p:cNvSpPr>
            <a:spLocks noGrp="1" noChangeArrowheads="1"/>
          </p:cNvSpPr>
          <p:nvPr>
            <p:ph type="body" idx="1"/>
          </p:nvPr>
        </p:nvSpPr>
        <p:spPr/>
        <p:txBody>
          <a:bodyPr/>
          <a:lstStyle/>
          <a:p>
            <a:pPr marL="0" indent="0" eaLnBrk="1" hangingPunct="1">
              <a:buNone/>
            </a:pPr>
            <a:r>
              <a:rPr lang="en-US" u="sng" dirty="0" smtClean="0">
                <a:latin typeface="Arial" charset="0"/>
                <a:ea typeface="ＭＳ Ｐゴシック" charset="0"/>
                <a:cs typeface="ＭＳ Ｐゴシック" charset="0"/>
              </a:rPr>
              <a:t>			</a:t>
            </a:r>
            <a:r>
              <a:rPr lang="en-US" u="sng" dirty="0" err="1" smtClean="0">
                <a:solidFill>
                  <a:srgbClr val="008000"/>
                </a:solidFill>
                <a:latin typeface="Arial" charset="0"/>
                <a:ea typeface="ＭＳ Ｐゴシック" charset="0"/>
                <a:cs typeface="ＭＳ Ｐゴシック" charset="0"/>
              </a:rPr>
              <a:t>Avg</a:t>
            </a:r>
            <a:r>
              <a:rPr lang="en-US" u="sng" dirty="0" smtClean="0">
                <a:latin typeface="Arial" charset="0"/>
                <a:ea typeface="ＭＳ Ｐゴシック" charset="0"/>
                <a:cs typeface="ＭＳ Ｐゴシック" charset="0"/>
              </a:rPr>
              <a:t>	100%	51-99%		0-50%</a:t>
            </a:r>
          </a:p>
          <a:p>
            <a:pPr marL="0" indent="0" eaLnBrk="1" hangingPunct="1">
              <a:buNone/>
            </a:pPr>
            <a:r>
              <a:rPr lang="en-US" dirty="0" smtClean="0">
                <a:latin typeface="Arial" charset="0"/>
                <a:ea typeface="ＭＳ Ｐゴシック" charset="0"/>
                <a:cs typeface="ＭＳ Ｐゴシック" charset="0"/>
              </a:rPr>
              <a:t>Certain of X		</a:t>
            </a:r>
            <a:r>
              <a:rPr lang="en-US" dirty="0" smtClean="0">
                <a:solidFill>
                  <a:srgbClr val="008000"/>
                </a:solidFill>
                <a:latin typeface="Arial" charset="0"/>
                <a:ea typeface="ＭＳ Ｐゴシック" charset="0"/>
                <a:cs typeface="ＭＳ Ｐゴシック" charset="0"/>
              </a:rPr>
              <a:t>81</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20%</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66%</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14%</a:t>
            </a:r>
            <a:endParaRPr lang="en-US" dirty="0" smtClean="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Confident in X		</a:t>
            </a:r>
            <a:r>
              <a:rPr lang="en-US" dirty="0" smtClean="0">
                <a:solidFill>
                  <a:srgbClr val="008000"/>
                </a:solidFill>
                <a:latin typeface="Arial" charset="0"/>
                <a:ea typeface="ＭＳ Ｐゴシック" charset="0"/>
                <a:cs typeface="ＭＳ Ｐゴシック" charset="0"/>
              </a:rPr>
              <a:t>92</a:t>
            </a:r>
            <a:r>
              <a:rPr lang="en-US" dirty="0" smtClean="0">
                <a:latin typeface="Arial" charset="0"/>
                <a:ea typeface="ＭＳ Ｐゴシック" charset="0"/>
                <a:cs typeface="ＭＳ Ｐゴシック" charset="0"/>
              </a:rPr>
              <a:t>	43	55		2</a:t>
            </a:r>
          </a:p>
          <a:p>
            <a:pPr marL="0" indent="0" eaLnBrk="1" hangingPunct="1">
              <a:buNone/>
            </a:pPr>
            <a:r>
              <a:rPr lang="en-US" dirty="0" smtClean="0">
                <a:latin typeface="Arial" charset="0"/>
                <a:ea typeface="ＭＳ Ｐゴシック" charset="0"/>
                <a:cs typeface="ＭＳ Ｐゴシック" charset="0"/>
              </a:rPr>
              <a:t>Fill in all gaps		</a:t>
            </a:r>
            <a:r>
              <a:rPr lang="en-US" dirty="0" smtClean="0">
                <a:solidFill>
                  <a:srgbClr val="008000"/>
                </a:solidFill>
                <a:latin typeface="Arial" charset="0"/>
                <a:ea typeface="ＭＳ Ｐゴシック" charset="0"/>
                <a:cs typeface="ＭＳ Ｐゴシック" charset="0"/>
              </a:rPr>
              <a:t>78</a:t>
            </a:r>
            <a:r>
              <a:rPr lang="en-US" dirty="0" smtClean="0">
                <a:latin typeface="Arial" charset="0"/>
                <a:ea typeface="ＭＳ Ｐゴシック" charset="0"/>
                <a:cs typeface="ＭＳ Ｐゴシック" charset="0"/>
              </a:rPr>
              <a:t>	13	72		14</a:t>
            </a:r>
          </a:p>
          <a:p>
            <a:pPr marL="0" indent="0" eaLnBrk="1" hangingPunct="1">
              <a:buNone/>
            </a:pPr>
            <a:r>
              <a:rPr lang="en-US" dirty="0" smtClean="0">
                <a:latin typeface="Arial" charset="0"/>
                <a:ea typeface="ＭＳ Ｐゴシック" charset="0"/>
                <a:cs typeface="ＭＳ Ｐゴシック" charset="0"/>
              </a:rPr>
              <a:t>No diagram inf.		</a:t>
            </a:r>
            <a:r>
              <a:rPr lang="en-US" dirty="0" smtClean="0">
                <a:solidFill>
                  <a:srgbClr val="008000"/>
                </a:solidFill>
                <a:latin typeface="Arial" charset="0"/>
                <a:ea typeface="ＭＳ Ｐゴシック" charset="0"/>
                <a:cs typeface="ＭＳ Ｐゴシック" charset="0"/>
              </a:rPr>
              <a:t>64</a:t>
            </a:r>
            <a:r>
              <a:rPr lang="en-US" dirty="0" smtClean="0">
                <a:latin typeface="Arial" charset="0"/>
                <a:ea typeface="ＭＳ Ｐゴシック" charset="0"/>
                <a:cs typeface="ＭＳ Ｐゴシック" charset="0"/>
              </a:rPr>
              <a:t>	14	49		36</a:t>
            </a:r>
            <a:endParaRPr lang="en-US" dirty="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Published 		</a:t>
            </a:r>
            <a:r>
              <a:rPr lang="en-US" dirty="0" smtClean="0">
                <a:solidFill>
                  <a:srgbClr val="008000"/>
                </a:solidFill>
                <a:latin typeface="Arial" charset="0"/>
                <a:ea typeface="ＭＳ Ｐゴシック" charset="0"/>
                <a:cs typeface="ＭＳ Ｐゴシック" charset="0"/>
              </a:rPr>
              <a:t>73</a:t>
            </a:r>
            <a:r>
              <a:rPr lang="en-US" dirty="0" smtClean="0">
                <a:latin typeface="Arial" charset="0"/>
                <a:ea typeface="ＭＳ Ｐゴシック" charset="0"/>
                <a:cs typeface="ＭＳ Ｐゴシック" charset="0"/>
              </a:rPr>
              <a:t>	8	75		17</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7204406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Default frames</a:t>
            </a:r>
          </a:p>
        </p:txBody>
      </p:sp>
      <p:sp>
        <p:nvSpPr>
          <p:cNvPr id="77826" name="Rectangle 3"/>
          <p:cNvSpPr>
            <a:spLocks noGrp="1" noChangeArrowheads="1"/>
          </p:cNvSpPr>
          <p:nvPr>
            <p:ph type="body" idx="1"/>
          </p:nvPr>
        </p:nvSpPr>
        <p:spPr/>
        <p:txBody>
          <a:bodyPr/>
          <a:lstStyle/>
          <a:p>
            <a:pPr marL="0" indent="0" eaLnBrk="1" hangingPunct="1">
              <a:buNone/>
            </a:pPr>
            <a:r>
              <a:rPr lang="en-US" u="sng" dirty="0" smtClean="0">
                <a:latin typeface="Arial" charset="0"/>
                <a:ea typeface="ＭＳ Ｐゴシック" charset="0"/>
                <a:cs typeface="ＭＳ Ｐゴシック" charset="0"/>
              </a:rPr>
              <a:t>			</a:t>
            </a:r>
            <a:r>
              <a:rPr lang="en-US" u="sng" dirty="0" err="1" smtClean="0">
                <a:latin typeface="Arial" charset="0"/>
                <a:ea typeface="ＭＳ Ｐゴシック" charset="0"/>
                <a:cs typeface="ＭＳ Ｐゴシック" charset="0"/>
              </a:rPr>
              <a:t>Avg</a:t>
            </a:r>
            <a:r>
              <a:rPr lang="en-US" u="sng" dirty="0" smtClean="0">
                <a:latin typeface="Arial" charset="0"/>
                <a:ea typeface="ＭＳ Ｐゴシック" charset="0"/>
                <a:cs typeface="ＭＳ Ｐゴシック" charset="0"/>
              </a:rPr>
              <a:t>	100%	</a:t>
            </a:r>
            <a:r>
              <a:rPr lang="en-US" u="sng" dirty="0" smtClean="0">
                <a:solidFill>
                  <a:srgbClr val="FF0000"/>
                </a:solidFill>
                <a:latin typeface="Arial" charset="0"/>
                <a:ea typeface="ＭＳ Ｐゴシック" charset="0"/>
                <a:cs typeface="ＭＳ Ｐゴシック" charset="0"/>
              </a:rPr>
              <a:t>51-99%</a:t>
            </a:r>
            <a:r>
              <a:rPr lang="en-US" u="sng" dirty="0" smtClean="0">
                <a:latin typeface="Arial" charset="0"/>
                <a:ea typeface="ＭＳ Ｐゴシック" charset="0"/>
                <a:cs typeface="ＭＳ Ｐゴシック" charset="0"/>
              </a:rPr>
              <a:t>		0-50%</a:t>
            </a:r>
          </a:p>
          <a:p>
            <a:pPr marL="0" indent="0" eaLnBrk="1" hangingPunct="1">
              <a:buNone/>
            </a:pPr>
            <a:r>
              <a:rPr lang="en-US" dirty="0" smtClean="0">
                <a:latin typeface="Arial" charset="0"/>
                <a:ea typeface="ＭＳ Ｐゴシック" charset="0"/>
                <a:cs typeface="ＭＳ Ｐゴシック" charset="0"/>
              </a:rPr>
              <a:t>Certain of X		81	</a:t>
            </a:r>
            <a:r>
              <a:rPr lang="en-US" dirty="0" smtClean="0">
                <a:latin typeface="Arial" charset="0"/>
                <a:ea typeface="ＭＳ Ｐゴシック" charset="0"/>
                <a:cs typeface="ＭＳ Ｐゴシック" charset="0"/>
              </a:rPr>
              <a:t>20%</a:t>
            </a:r>
            <a:r>
              <a:rPr lang="en-US" dirty="0" smtClean="0">
                <a:latin typeface="Arial" charset="0"/>
                <a:ea typeface="ＭＳ Ｐゴシック" charset="0"/>
                <a:cs typeface="ＭＳ Ｐゴシック" charset="0"/>
              </a:rPr>
              <a:t>	</a:t>
            </a:r>
            <a:r>
              <a:rPr lang="en-US" dirty="0" smtClean="0">
                <a:solidFill>
                  <a:srgbClr val="FF0000"/>
                </a:solidFill>
                <a:latin typeface="Arial" charset="0"/>
                <a:ea typeface="ＭＳ Ｐゴシック" charset="0"/>
                <a:cs typeface="ＭＳ Ｐゴシック" charset="0"/>
              </a:rPr>
              <a:t>66%</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14%</a:t>
            </a:r>
            <a:endParaRPr lang="en-US" dirty="0" smtClean="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Confident in X		92	43	</a:t>
            </a:r>
            <a:r>
              <a:rPr lang="en-US" dirty="0" smtClean="0">
                <a:solidFill>
                  <a:srgbClr val="FF0000"/>
                </a:solidFill>
                <a:latin typeface="Arial" charset="0"/>
                <a:ea typeface="ＭＳ Ｐゴシック" charset="0"/>
                <a:cs typeface="ＭＳ Ｐゴシック" charset="0"/>
              </a:rPr>
              <a:t>55</a:t>
            </a:r>
            <a:r>
              <a:rPr lang="en-US" dirty="0" smtClean="0">
                <a:latin typeface="Arial" charset="0"/>
                <a:ea typeface="ＭＳ Ｐゴシック" charset="0"/>
                <a:cs typeface="ＭＳ Ｐゴシック" charset="0"/>
              </a:rPr>
              <a:t>		2</a:t>
            </a:r>
          </a:p>
          <a:p>
            <a:pPr marL="0" indent="0" eaLnBrk="1" hangingPunct="1">
              <a:buNone/>
            </a:pPr>
            <a:r>
              <a:rPr lang="en-US" dirty="0" smtClean="0">
                <a:latin typeface="Arial" charset="0"/>
                <a:ea typeface="ＭＳ Ｐゴシック" charset="0"/>
                <a:cs typeface="ＭＳ Ｐゴシック" charset="0"/>
              </a:rPr>
              <a:t>Fill in all gaps		78	13	</a:t>
            </a:r>
            <a:r>
              <a:rPr lang="en-US" dirty="0" smtClean="0">
                <a:solidFill>
                  <a:srgbClr val="FF0000"/>
                </a:solidFill>
                <a:latin typeface="Arial" charset="0"/>
                <a:ea typeface="ＭＳ Ｐゴシック" charset="0"/>
                <a:cs typeface="ＭＳ Ｐゴシック" charset="0"/>
              </a:rPr>
              <a:t>72</a:t>
            </a:r>
            <a:r>
              <a:rPr lang="en-US" dirty="0" smtClean="0">
                <a:latin typeface="Arial" charset="0"/>
                <a:ea typeface="ＭＳ Ｐゴシック" charset="0"/>
                <a:cs typeface="ＭＳ Ｐゴシック" charset="0"/>
              </a:rPr>
              <a:t>		14</a:t>
            </a:r>
          </a:p>
          <a:p>
            <a:pPr marL="0" indent="0" eaLnBrk="1" hangingPunct="1">
              <a:buNone/>
            </a:pPr>
            <a:r>
              <a:rPr lang="en-US" dirty="0" smtClean="0">
                <a:latin typeface="Arial" charset="0"/>
                <a:ea typeface="ＭＳ Ｐゴシック" charset="0"/>
                <a:cs typeface="ＭＳ Ｐゴシック" charset="0"/>
              </a:rPr>
              <a:t>No diagram inf.		64	14	</a:t>
            </a:r>
            <a:r>
              <a:rPr lang="en-US" dirty="0" smtClean="0">
                <a:solidFill>
                  <a:srgbClr val="FF0000"/>
                </a:solidFill>
                <a:latin typeface="Arial" charset="0"/>
                <a:ea typeface="ＭＳ Ｐゴシック" charset="0"/>
                <a:cs typeface="ＭＳ Ｐゴシック" charset="0"/>
              </a:rPr>
              <a:t>49</a:t>
            </a:r>
            <a:r>
              <a:rPr lang="en-US" dirty="0" smtClean="0">
                <a:latin typeface="Arial" charset="0"/>
                <a:ea typeface="ＭＳ Ｐゴシック" charset="0"/>
                <a:cs typeface="ＭＳ Ｐゴシック" charset="0"/>
              </a:rPr>
              <a:t>		36</a:t>
            </a:r>
            <a:endParaRPr lang="en-US" dirty="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Published 		73	8	</a:t>
            </a:r>
            <a:r>
              <a:rPr lang="en-US" dirty="0" smtClean="0">
                <a:solidFill>
                  <a:srgbClr val="FF0000"/>
                </a:solidFill>
                <a:latin typeface="Arial" charset="0"/>
                <a:ea typeface="ＭＳ Ｐゴシック" charset="0"/>
                <a:cs typeface="ＭＳ Ｐゴシック" charset="0"/>
              </a:rPr>
              <a:t>75</a:t>
            </a:r>
            <a:r>
              <a:rPr lang="en-US" dirty="0" smtClean="0">
                <a:latin typeface="Arial" charset="0"/>
                <a:ea typeface="ＭＳ Ｐゴシック" charset="0"/>
                <a:cs typeface="ＭＳ Ｐゴシック" charset="0"/>
              </a:rPr>
              <a:t>		17</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308720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Default frames</a:t>
            </a:r>
          </a:p>
        </p:txBody>
      </p:sp>
      <p:sp>
        <p:nvSpPr>
          <p:cNvPr id="77826" name="Rectangle 3"/>
          <p:cNvSpPr>
            <a:spLocks noGrp="1" noChangeArrowheads="1"/>
          </p:cNvSpPr>
          <p:nvPr>
            <p:ph type="body" idx="1"/>
          </p:nvPr>
        </p:nvSpPr>
        <p:spPr/>
        <p:txBody>
          <a:bodyPr/>
          <a:lstStyle/>
          <a:p>
            <a:pPr marL="0" indent="0" eaLnBrk="1" hangingPunct="1">
              <a:buNone/>
            </a:pPr>
            <a:r>
              <a:rPr lang="en-US" u="sng" dirty="0" smtClean="0">
                <a:latin typeface="Arial" charset="0"/>
                <a:ea typeface="ＭＳ Ｐゴシック" charset="0"/>
                <a:cs typeface="ＭＳ Ｐゴシック" charset="0"/>
              </a:rPr>
              <a:t>			</a:t>
            </a:r>
            <a:r>
              <a:rPr lang="en-US" u="sng" dirty="0" err="1" smtClean="0">
                <a:latin typeface="Arial" charset="0"/>
                <a:ea typeface="ＭＳ Ｐゴシック" charset="0"/>
                <a:cs typeface="ＭＳ Ｐゴシック" charset="0"/>
              </a:rPr>
              <a:t>Avg</a:t>
            </a:r>
            <a:r>
              <a:rPr lang="en-US" u="sng" dirty="0" smtClean="0">
                <a:latin typeface="Arial" charset="0"/>
                <a:ea typeface="ＭＳ Ｐゴシック" charset="0"/>
                <a:cs typeface="ＭＳ Ｐゴシック" charset="0"/>
              </a:rPr>
              <a:t>	100%	51-99%		0-50%</a:t>
            </a:r>
          </a:p>
          <a:p>
            <a:pPr marL="0" indent="0" eaLnBrk="1" hangingPunct="1">
              <a:buNone/>
            </a:pPr>
            <a:r>
              <a:rPr lang="en-US" dirty="0" smtClean="0">
                <a:latin typeface="Arial" charset="0"/>
                <a:ea typeface="ＭＳ Ｐゴシック" charset="0"/>
                <a:cs typeface="ＭＳ Ｐゴシック" charset="0"/>
              </a:rPr>
              <a:t>Certain of X		81	</a:t>
            </a:r>
            <a:r>
              <a:rPr lang="en-US" dirty="0" smtClean="0">
                <a:latin typeface="Arial" charset="0"/>
                <a:ea typeface="ＭＳ Ｐゴシック" charset="0"/>
                <a:cs typeface="ＭＳ Ｐゴシック" charset="0"/>
              </a:rPr>
              <a:t>20%</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66%</a:t>
            </a: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14%</a:t>
            </a:r>
            <a:endParaRPr lang="en-US" dirty="0" smtClean="0">
              <a:latin typeface="Arial" charset="0"/>
              <a:ea typeface="ＭＳ Ｐゴシック" charset="0"/>
              <a:cs typeface="ＭＳ Ｐゴシック" charset="0"/>
            </a:endParaRPr>
          </a:p>
          <a:p>
            <a:pPr marL="0" indent="0" eaLnBrk="1" hangingPunct="1">
              <a:buNone/>
            </a:pPr>
            <a:r>
              <a:rPr lang="en-US" dirty="0" smtClean="0">
                <a:solidFill>
                  <a:srgbClr val="0000FF"/>
                </a:solidFill>
                <a:latin typeface="Arial" charset="0"/>
                <a:ea typeface="ＭＳ Ｐゴシック" charset="0"/>
                <a:cs typeface="ＭＳ Ｐゴシック" charset="0"/>
              </a:rPr>
              <a:t>Confident in X		92	43	55		2</a:t>
            </a:r>
          </a:p>
          <a:p>
            <a:pPr marL="0" indent="0" eaLnBrk="1" hangingPunct="1">
              <a:buNone/>
            </a:pPr>
            <a:r>
              <a:rPr lang="en-US" dirty="0" smtClean="0">
                <a:latin typeface="Arial" charset="0"/>
                <a:ea typeface="ＭＳ Ｐゴシック" charset="0"/>
                <a:cs typeface="ＭＳ Ｐゴシック" charset="0"/>
              </a:rPr>
              <a:t>Fill in all gaps		78	13	72		14</a:t>
            </a:r>
          </a:p>
          <a:p>
            <a:pPr marL="0" indent="0" eaLnBrk="1" hangingPunct="1">
              <a:buNone/>
            </a:pPr>
            <a:r>
              <a:rPr lang="en-US" dirty="0" smtClean="0">
                <a:solidFill>
                  <a:srgbClr val="0000FF"/>
                </a:solidFill>
                <a:latin typeface="Arial" charset="0"/>
                <a:ea typeface="ＭＳ Ｐゴシック" charset="0"/>
                <a:cs typeface="ＭＳ Ｐゴシック" charset="0"/>
              </a:rPr>
              <a:t>No diagram inf.		64	14	49		36</a:t>
            </a:r>
            <a:endParaRPr lang="en-US" dirty="0">
              <a:solidFill>
                <a:srgbClr val="0000FF"/>
              </a:solidFill>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Published 		73	8	75		17</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497872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Cluster concepts:</a:t>
            </a:r>
            <a:r>
              <a:rPr lang="en-US" dirty="0"/>
              <a:t/>
            </a:r>
            <a:br>
              <a:rPr lang="en-US" dirty="0"/>
            </a:br>
            <a:r>
              <a:rPr lang="en-US" dirty="0" smtClean="0"/>
              <a:t>Predicted consequences</a:t>
            </a:r>
          </a:p>
        </p:txBody>
      </p:sp>
      <p:sp>
        <p:nvSpPr>
          <p:cNvPr id="77826" name="Rectangle 3"/>
          <p:cNvSpPr>
            <a:spLocks noGrp="1" noChangeArrowheads="1"/>
          </p:cNvSpPr>
          <p:nvPr>
            <p:ph type="body" idx="1"/>
          </p:nvPr>
        </p:nvSpPr>
        <p:spPr/>
        <p:txBody>
          <a:bodyPr/>
          <a:lstStyle/>
          <a:p>
            <a:pPr marL="457200" indent="-457200" eaLnBrk="1" hangingPunct="1">
              <a:buFont typeface="+mj-lt"/>
              <a:buAutoNum type="arabicPeriod"/>
            </a:pPr>
            <a:r>
              <a:rPr lang="en-US" dirty="0">
                <a:latin typeface="Arial" charset="0"/>
                <a:ea typeface="ＭＳ Ｐゴシック" charset="0"/>
                <a:cs typeface="ＭＳ Ｐゴシック" charset="0"/>
              </a:rPr>
              <a:t>The prototypical proof satisfies all criteria. Proofs that satisfy all criteria would be better representatives of proof than those that satisfy some </a:t>
            </a:r>
            <a:r>
              <a:rPr lang="en-US" dirty="0" smtClean="0">
                <a:latin typeface="Arial" charset="0"/>
                <a:ea typeface="ＭＳ Ｐゴシック" charset="0"/>
                <a:cs typeface="ＭＳ Ｐゴシック" charset="0"/>
              </a:rPr>
              <a:t>criteria and would not be controversial.</a:t>
            </a:r>
            <a:endParaRPr lang="en-US" dirty="0">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Proofs that only satisfy some would be controversial and spark disagreement.</a:t>
            </a:r>
          </a:p>
          <a:p>
            <a:pPr marL="457200" indent="-457200" eaLnBrk="1" hangingPunct="1">
              <a:buFont typeface="+mj-lt"/>
              <a:buAutoNum type="arabicPeriod"/>
            </a:pPr>
            <a:r>
              <a:rPr lang="en-US" dirty="0">
                <a:latin typeface="Arial" charset="0"/>
                <a:ea typeface="ＭＳ Ｐゴシック" charset="0"/>
                <a:cs typeface="ＭＳ Ｐゴシック" charset="0"/>
              </a:rPr>
              <a:t>There are compound words that qualify “proofs” that satisfy some criteria but not all criteria</a:t>
            </a:r>
            <a:r>
              <a:rPr lang="en-US" dirty="0" smtClean="0">
                <a:latin typeface="Arial" charset="0"/>
                <a:ea typeface="ＭＳ Ｐゴシック" charset="0"/>
                <a:cs typeface="ＭＳ Ｐゴシック" charset="0"/>
              </a:rPr>
              <a:t>.</a:t>
            </a:r>
          </a:p>
          <a:p>
            <a:pPr marL="457200" indent="-457200" eaLnBrk="1" hangingPunct="1">
              <a:buFont typeface="+mj-lt"/>
              <a:buAutoNum type="arabicPeriod"/>
            </a:pPr>
            <a:r>
              <a:rPr lang="en-US" dirty="0" smtClean="0">
                <a:solidFill>
                  <a:srgbClr val="FF0000"/>
                </a:solidFill>
                <a:latin typeface="Arial" charset="0"/>
                <a:ea typeface="ＭＳ Ｐゴシック" charset="0"/>
                <a:cs typeface="ＭＳ Ｐゴシック" charset="0"/>
              </a:rPr>
              <a:t>There are </a:t>
            </a:r>
            <a:r>
              <a:rPr lang="en-US" i="1" dirty="0" smtClean="0">
                <a:solidFill>
                  <a:srgbClr val="FF0000"/>
                </a:solidFill>
                <a:latin typeface="Arial" charset="0"/>
                <a:ea typeface="ＭＳ Ｐゴシック" charset="0"/>
                <a:cs typeface="ＭＳ Ｐゴシック" charset="0"/>
              </a:rPr>
              <a:t>default judgments</a:t>
            </a:r>
            <a:r>
              <a:rPr lang="en-US" dirty="0" smtClean="0">
                <a:solidFill>
                  <a:srgbClr val="FF0000"/>
                </a:solidFill>
                <a:latin typeface="Arial" charset="0"/>
                <a:ea typeface="ＭＳ Ｐゴシック" charset="0"/>
                <a:cs typeface="ＭＳ Ｐゴシック" charset="0"/>
              </a:rPr>
              <a:t> when you hear an argument is a proof– properties you think the argument is likely to have but are not necessarily sure of.</a:t>
            </a:r>
            <a:endParaRPr lang="en-US" dirty="0">
              <a:solidFill>
                <a:srgbClr val="FF0000"/>
              </a:solidFill>
              <a:latin typeface="Arial" charset="0"/>
              <a:ea typeface="ＭＳ Ｐゴシック" charset="0"/>
              <a:cs typeface="ＭＳ Ｐゴシック" charset="0"/>
            </a:endParaRPr>
          </a:p>
          <a:p>
            <a:pPr marL="457200" indent="-457200" eaLnBrk="1" hangingPunct="1">
              <a:buFont typeface="+mj-lt"/>
              <a:buAutoNum type="arabicPeriod"/>
            </a:pPr>
            <a:r>
              <a:rPr lang="en-US" dirty="0">
                <a:latin typeface="Arial" charset="0"/>
                <a:ea typeface="ＭＳ Ｐゴシック" charset="0"/>
                <a:cs typeface="ＭＳ Ｐゴシック" charset="0"/>
              </a:rPr>
              <a:t>There is no single essence of proof.</a:t>
            </a:r>
          </a:p>
        </p:txBody>
      </p:sp>
    </p:spTree>
    <p:extLst>
      <p:ext uri="{BB962C8B-B14F-4D97-AF65-F5344CB8AC3E}">
        <p14:creationId xmlns:p14="http://schemas.microsoft.com/office/powerpoint/2010/main" val="177836522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A single essence of proof?</a:t>
            </a:r>
          </a:p>
        </p:txBody>
      </p:sp>
      <p:sp>
        <p:nvSpPr>
          <p:cNvPr id="77826" name="Rectangle 3"/>
          <p:cNvSpPr>
            <a:spLocks noGrp="1" noChangeArrowheads="1"/>
          </p:cNvSpPr>
          <p:nvPr>
            <p:ph type="body" idx="1"/>
          </p:nvPr>
        </p:nvSpPr>
        <p:spPr>
          <a:xfrm>
            <a:off x="152400" y="1981200"/>
            <a:ext cx="8839200" cy="4114800"/>
          </a:xfrm>
        </p:spPr>
        <p:txBody>
          <a:bodyPr/>
          <a:lstStyle/>
          <a:p>
            <a:pPr marL="0" indent="0" eaLnBrk="1" hangingPunct="1">
              <a:buNone/>
            </a:pPr>
            <a:r>
              <a:rPr lang="en-US" dirty="0" smtClean="0">
                <a:latin typeface="Arial" charset="0"/>
                <a:ea typeface="ＭＳ Ｐゴシック" charset="0"/>
                <a:cs typeface="ＭＳ Ｐゴシック" charset="0"/>
              </a:rPr>
              <a:t>Which of the following best captures the essence of proof?</a:t>
            </a:r>
          </a:p>
          <a:p>
            <a:pPr eaLnBrk="1" hangingPunct="1"/>
            <a:r>
              <a:rPr lang="en-US" sz="1800" dirty="0" smtClean="0">
                <a:latin typeface="Arial" charset="0"/>
                <a:ea typeface="ＭＳ Ｐゴシック" charset="0"/>
                <a:cs typeface="ＭＳ Ｐゴシック" charset="0"/>
              </a:rPr>
              <a:t>Proof provides certainty in a theorem</a:t>
            </a:r>
          </a:p>
          <a:p>
            <a:pPr eaLnBrk="1" hangingPunct="1"/>
            <a:r>
              <a:rPr lang="en-US" sz="1800" dirty="0" smtClean="0">
                <a:latin typeface="Arial" charset="0"/>
                <a:ea typeface="ＭＳ Ｐゴシック" charset="0"/>
                <a:cs typeface="ＭＳ Ｐゴシック" charset="0"/>
              </a:rPr>
              <a:t>Proof provides high degree of confidence</a:t>
            </a:r>
          </a:p>
          <a:p>
            <a:pPr eaLnBrk="1" hangingPunct="1"/>
            <a:r>
              <a:rPr lang="en-US" sz="1800" dirty="0" smtClean="0">
                <a:latin typeface="Arial" charset="0"/>
                <a:ea typeface="ＭＳ Ｐゴシック" charset="0"/>
                <a:cs typeface="ＭＳ Ｐゴシック" charset="0"/>
              </a:rPr>
              <a:t>Deductive argument w each step being logical consequence of previous ones</a:t>
            </a:r>
          </a:p>
          <a:p>
            <a:pPr eaLnBrk="1" hangingPunct="1"/>
            <a:r>
              <a:rPr lang="en-US" sz="1800" dirty="0" smtClean="0">
                <a:latin typeface="Arial" charset="0"/>
                <a:ea typeface="ＭＳ Ｐゴシック" charset="0"/>
                <a:cs typeface="ＭＳ Ｐゴシック" charset="0"/>
              </a:rPr>
              <a:t>Proof is a blueprint I can use to write a </a:t>
            </a:r>
            <a:r>
              <a:rPr lang="en-US" sz="1800" dirty="0" smtClean="0">
                <a:latin typeface="Arial" charset="0"/>
                <a:ea typeface="ＭＳ Ｐゴシック" charset="0"/>
                <a:cs typeface="ＭＳ Ｐゴシック" charset="0"/>
              </a:rPr>
              <a:t>complete formal </a:t>
            </a:r>
            <a:r>
              <a:rPr lang="en-US" sz="1800" dirty="0" smtClean="0">
                <a:latin typeface="Arial" charset="0"/>
                <a:ea typeface="ＭＳ Ｐゴシック" charset="0"/>
                <a:cs typeface="ＭＳ Ｐゴシック" charset="0"/>
              </a:rPr>
              <a:t>proof myself</a:t>
            </a:r>
          </a:p>
          <a:p>
            <a:pPr eaLnBrk="1" hangingPunct="1"/>
            <a:r>
              <a:rPr lang="en-US" sz="1800" dirty="0" smtClean="0">
                <a:latin typeface="Arial" charset="0"/>
                <a:ea typeface="ＭＳ Ｐゴシック" charset="0"/>
                <a:cs typeface="ＭＳ Ｐゴシック" charset="0"/>
              </a:rPr>
              <a:t>A proof, in principle, can be translated into a formal argument in an </a:t>
            </a:r>
            <a:r>
              <a:rPr lang="en-US" sz="1800" dirty="0" err="1" smtClean="0">
                <a:latin typeface="Arial" charset="0"/>
                <a:ea typeface="ＭＳ Ｐゴシック" charset="0"/>
                <a:cs typeface="ＭＳ Ｐゴシック" charset="0"/>
              </a:rPr>
              <a:t>axiomatized</a:t>
            </a:r>
            <a:r>
              <a:rPr lang="en-US" sz="1800" dirty="0" smtClean="0">
                <a:latin typeface="Arial" charset="0"/>
                <a:ea typeface="ＭＳ Ｐゴシック" charset="0"/>
                <a:cs typeface="ＭＳ Ｐゴシック" charset="0"/>
              </a:rPr>
              <a:t> theory</a:t>
            </a:r>
          </a:p>
          <a:p>
            <a:pPr eaLnBrk="1" hangingPunct="1"/>
            <a:r>
              <a:rPr lang="en-US" sz="1800" dirty="0" smtClean="0">
                <a:latin typeface="Arial" charset="0"/>
                <a:ea typeface="ＭＳ Ｐゴシック" charset="0"/>
                <a:cs typeface="ＭＳ Ｐゴシック" charset="0"/>
              </a:rPr>
              <a:t>Proof explains why a theorem is true</a:t>
            </a:r>
          </a:p>
          <a:p>
            <a:pPr eaLnBrk="1" hangingPunct="1"/>
            <a:r>
              <a:rPr lang="en-US" sz="1800" dirty="0" smtClean="0">
                <a:latin typeface="Arial" charset="0"/>
                <a:ea typeface="ＭＳ Ｐゴシック" charset="0"/>
                <a:cs typeface="ＭＳ Ｐゴシック" charset="0"/>
              </a:rPr>
              <a:t>Proof convinces a particular math community a result is true</a:t>
            </a:r>
          </a:p>
          <a:p>
            <a:pPr eaLnBrk="1" hangingPunct="1"/>
            <a:r>
              <a:rPr lang="en-US" sz="1800" dirty="0" smtClean="0">
                <a:latin typeface="Arial" charset="0"/>
                <a:ea typeface="ＭＳ Ｐゴシック" charset="0"/>
                <a:cs typeface="ＭＳ Ｐゴシック" charset="0"/>
              </a:rPr>
              <a:t>None of the above captures the essence of proof</a:t>
            </a:r>
          </a:p>
          <a:p>
            <a:pPr eaLnBrk="1" hangingPunct="1"/>
            <a:r>
              <a:rPr lang="en-US" sz="1800" dirty="0" smtClean="0">
                <a:latin typeface="Arial" charset="0"/>
                <a:ea typeface="ＭＳ Ｐゴシック" charset="0"/>
                <a:cs typeface="ＭＳ Ｐゴシック" charset="0"/>
              </a:rPr>
              <a:t>There is no single essence of proof</a:t>
            </a: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191872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Aims of this talk</a:t>
            </a:r>
          </a:p>
        </p:txBody>
      </p:sp>
      <p:sp>
        <p:nvSpPr>
          <p:cNvPr id="16386"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Proofs can be thought of as a cluster concept (in the sense of </a:t>
            </a:r>
            <a:r>
              <a:rPr lang="en-US" dirty="0" err="1" smtClean="0">
                <a:latin typeface="Arial" charset="0"/>
                <a:ea typeface="ＭＳ Ｐゴシック" charset="0"/>
                <a:cs typeface="ＭＳ Ｐゴシック" charset="0"/>
              </a:rPr>
              <a:t>Lakoff</a:t>
            </a:r>
            <a:r>
              <a:rPr lang="en-US" dirty="0" smtClean="0">
                <a:latin typeface="Arial" charset="0"/>
                <a:ea typeface="ＭＳ Ｐゴシック" charset="0"/>
                <a:cs typeface="ＭＳ Ｐゴシック" charset="0"/>
              </a:rPr>
              <a:t>, 1997) and therefore do admit degree.</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I will present an experiment, showing that and </a:t>
            </a:r>
            <a:r>
              <a:rPr lang="en-US" dirty="0" smtClean="0">
                <a:latin typeface="Arial" charset="0"/>
                <a:ea typeface="ＭＳ Ｐゴシック" charset="0"/>
                <a:cs typeface="ＭＳ Ｐゴシック" charset="0"/>
              </a:rPr>
              <a:t>proposing why</a:t>
            </a:r>
            <a:r>
              <a:rPr lang="en-US" dirty="0" smtClean="0">
                <a:latin typeface="Arial" charset="0"/>
                <a:ea typeface="ＭＳ Ｐゴシック" charset="0"/>
                <a:cs typeface="ＭＳ Ｐゴシック" charset="0"/>
              </a:rPr>
              <a:t>:</a:t>
            </a:r>
          </a:p>
          <a:p>
            <a:pPr lvl="1" eaLnBrk="1" hangingPunct="1"/>
            <a:r>
              <a:rPr lang="en-US" dirty="0" smtClean="0">
                <a:latin typeface="Arial" charset="0"/>
                <a:ea typeface="ＭＳ Ｐゴシック" charset="0"/>
                <a:cs typeface="ＭＳ Ｐゴシック" charset="0"/>
              </a:rPr>
              <a:t>Mathematicians do not agree on what constitutes a proof</a:t>
            </a:r>
          </a:p>
          <a:p>
            <a:pPr lvl="1" eaLnBrk="1" hangingPunct="1"/>
            <a:r>
              <a:rPr lang="en-US" dirty="0" smtClean="0">
                <a:latin typeface="Arial" charset="0"/>
                <a:ea typeface="ＭＳ Ｐゴシック" charset="0"/>
                <a:cs typeface="ＭＳ Ｐゴシック" charset="0"/>
              </a:rPr>
              <a:t>Mathematicians realize a proof for them might not be a proof to another mathematician (and vice versa)</a:t>
            </a:r>
          </a:p>
          <a:p>
            <a:pPr lvl="1" eaLnBrk="1" hangingPunct="1"/>
            <a:r>
              <a:rPr lang="en-US" dirty="0" smtClean="0">
                <a:latin typeface="Arial" charset="0"/>
                <a:ea typeface="ＭＳ Ｐゴシック" charset="0"/>
                <a:cs typeface="ＭＳ Ｐゴシック" charset="0"/>
              </a:rPr>
              <a:t>Mathematicians think the validity of some proofs is contextual</a:t>
            </a:r>
          </a:p>
          <a:p>
            <a:pPr lvl="1" eaLnBrk="1" hangingPunct="1"/>
            <a:r>
              <a:rPr lang="en-US" dirty="0" smtClean="0">
                <a:latin typeface="Arial" charset="0"/>
                <a:ea typeface="ＭＳ Ｐゴシック" charset="0"/>
                <a:cs typeface="ＭＳ Ｐゴシック" charset="0"/>
              </a:rPr>
              <a:t>Nonetheless, it still makes sense to say that </a:t>
            </a:r>
            <a:r>
              <a:rPr lang="en-US" i="1" dirty="0" smtClean="0">
                <a:latin typeface="Arial" charset="0"/>
                <a:ea typeface="ＭＳ Ｐゴシック" charset="0"/>
                <a:cs typeface="ＭＳ Ｐゴシック" charset="0"/>
              </a:rPr>
              <a:t>prototypical proofs </a:t>
            </a:r>
            <a:r>
              <a:rPr lang="en-US" dirty="0" smtClean="0">
                <a:latin typeface="Arial" charset="0"/>
                <a:ea typeface="ＭＳ Ｐゴシック" charset="0"/>
                <a:cs typeface="ＭＳ Ｐゴシック" charset="0"/>
              </a:rPr>
              <a:t>have objective validity.</a:t>
            </a:r>
          </a:p>
        </p:txBody>
      </p:sp>
    </p:spTree>
    <p:extLst>
      <p:ext uri="{BB962C8B-B14F-4D97-AF65-F5344CB8AC3E}">
        <p14:creationId xmlns:p14="http://schemas.microsoft.com/office/powerpoint/2010/main" val="227748683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4846220"/>
              </p:ext>
            </p:extLst>
          </p:nvPr>
        </p:nvGraphicFramePr>
        <p:xfrm>
          <a:off x="28388" y="228600"/>
          <a:ext cx="9115612" cy="662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15715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Summary</a:t>
            </a:r>
          </a:p>
        </p:txBody>
      </p:sp>
      <p:sp>
        <p:nvSpPr>
          <p:cNvPr id="77826" name="Rectangle 3"/>
          <p:cNvSpPr>
            <a:spLocks noGrp="1" noChangeArrowheads="1"/>
          </p:cNvSpPr>
          <p:nvPr>
            <p:ph type="body" idx="1"/>
          </p:nvPr>
        </p:nvSpPr>
        <p:spPr>
          <a:xfrm>
            <a:off x="152400" y="1981200"/>
            <a:ext cx="8839200" cy="4114800"/>
          </a:xfrm>
        </p:spPr>
        <p:txBody>
          <a:bodyPr/>
          <a:lstStyle/>
          <a:p>
            <a:pPr eaLnBrk="1" hangingPunct="1"/>
            <a:r>
              <a:rPr lang="en-US" dirty="0" smtClean="0">
                <a:latin typeface="Arial" charset="0"/>
                <a:ea typeface="ＭＳ Ｐゴシック" charset="0"/>
                <a:cs typeface="ＭＳ Ｐゴシック" charset="0"/>
              </a:rPr>
              <a:t>I proposed that proof can be thought of as </a:t>
            </a:r>
            <a:r>
              <a:rPr lang="en-US" dirty="0" err="1" smtClean="0">
                <a:latin typeface="Arial" charset="0"/>
                <a:ea typeface="ＭＳ Ｐゴシック" charset="0"/>
                <a:cs typeface="ＭＳ Ｐゴシック" charset="0"/>
              </a:rPr>
              <a:t>Lakoff’s</a:t>
            </a:r>
            <a:r>
              <a:rPr lang="en-US" dirty="0" smtClean="0">
                <a:latin typeface="Arial" charset="0"/>
                <a:ea typeface="ＭＳ Ｐゴシック" charset="0"/>
                <a:cs typeface="ＭＳ Ｐゴシック" charset="0"/>
              </a:rPr>
              <a:t> cluster concept.</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Empirical verified consequences of this:</a:t>
            </a:r>
          </a:p>
          <a:p>
            <a:pPr lvl="1" eaLnBrk="1" hangingPunct="1"/>
            <a:r>
              <a:rPr lang="en-US" dirty="0" smtClean="0">
                <a:latin typeface="Arial" charset="0"/>
                <a:ea typeface="ＭＳ Ｐゴシック" charset="0"/>
                <a:cs typeface="ＭＳ Ｐゴシック" charset="0"/>
              </a:rPr>
              <a:t>A remarkable level of agreement among </a:t>
            </a:r>
            <a:r>
              <a:rPr lang="en-US" dirty="0" smtClean="0">
                <a:latin typeface="Arial" charset="0"/>
                <a:ea typeface="ＭＳ Ｐゴシック" charset="0"/>
                <a:cs typeface="ＭＳ Ｐゴシック" charset="0"/>
              </a:rPr>
              <a:t>a prototypical </a:t>
            </a:r>
            <a:r>
              <a:rPr lang="en-US" dirty="0" smtClean="0">
                <a:latin typeface="Arial" charset="0"/>
                <a:ea typeface="ＭＳ Ｐゴシック" charset="0"/>
                <a:cs typeface="ＭＳ Ｐゴシック" charset="0"/>
              </a:rPr>
              <a:t>and </a:t>
            </a:r>
            <a:r>
              <a:rPr lang="en-US" dirty="0" smtClean="0">
                <a:latin typeface="Arial" charset="0"/>
                <a:ea typeface="ＭＳ Ｐゴシック" charset="0"/>
                <a:cs typeface="ＭＳ Ｐゴシック" charset="0"/>
              </a:rPr>
              <a:t>a clearly </a:t>
            </a:r>
            <a:r>
              <a:rPr lang="en-US" dirty="0" smtClean="0">
                <a:latin typeface="Arial" charset="0"/>
                <a:ea typeface="ＭＳ Ｐゴシック" charset="0"/>
                <a:cs typeface="ＭＳ Ｐゴシック" charset="0"/>
              </a:rPr>
              <a:t>problematic </a:t>
            </a:r>
            <a:r>
              <a:rPr lang="en-US" dirty="0" smtClean="0">
                <a:latin typeface="Arial" charset="0"/>
                <a:ea typeface="ＭＳ Ｐゴシック" charset="0"/>
                <a:cs typeface="ＭＳ Ｐゴシック" charset="0"/>
              </a:rPr>
              <a:t>proof</a:t>
            </a:r>
            <a:endParaRPr lang="en-US" dirty="0" smtClean="0">
              <a:latin typeface="Arial" charset="0"/>
              <a:ea typeface="ＭＳ Ｐゴシック" charset="0"/>
              <a:cs typeface="ＭＳ Ｐゴシック" charset="0"/>
            </a:endParaRPr>
          </a:p>
          <a:p>
            <a:pPr lvl="1" eaLnBrk="1" hangingPunct="1"/>
            <a:r>
              <a:rPr lang="en-US" dirty="0" smtClean="0">
                <a:latin typeface="Arial" charset="0"/>
                <a:ea typeface="ＭＳ Ｐゴシック" charset="0"/>
                <a:cs typeface="ＭＳ Ｐゴシック" charset="0"/>
              </a:rPr>
              <a:t>Disagreement amongst proofs that satisfied some aspects of cluster concept but not others; proof is viewed as contextual and individually-based.</a:t>
            </a:r>
          </a:p>
          <a:p>
            <a:pPr lvl="1" eaLnBrk="1" hangingPunct="1"/>
            <a:r>
              <a:rPr lang="en-US" dirty="0" smtClean="0">
                <a:latin typeface="Arial" charset="0"/>
                <a:ea typeface="ＭＳ Ｐゴシック" charset="0"/>
                <a:cs typeface="ＭＳ Ｐゴシック" charset="0"/>
              </a:rPr>
              <a:t>The majority of mathematicians viewed the cluster concept as defaults</a:t>
            </a:r>
          </a:p>
          <a:p>
            <a:pPr lvl="1" eaLnBrk="1" hangingPunct="1"/>
            <a:r>
              <a:rPr lang="en-US" dirty="0" smtClean="0">
                <a:latin typeface="Arial" charset="0"/>
                <a:ea typeface="ＭＳ Ｐゴシック" charset="0"/>
                <a:cs typeface="ＭＳ Ｐゴシック" charset="0"/>
              </a:rPr>
              <a:t>A single essence of proof was not agreed upon</a:t>
            </a:r>
            <a:br>
              <a:rPr lang="en-US" dirty="0" smtClean="0">
                <a:latin typeface="Arial" charset="0"/>
                <a:ea typeface="ＭＳ Ｐゴシック" charset="0"/>
                <a:cs typeface="ＭＳ Ｐゴシック" charset="0"/>
              </a:rPr>
            </a:b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It might be validity of proof is agreed upon in </a:t>
            </a:r>
            <a:r>
              <a:rPr lang="en-US" i="1" dirty="0" smtClean="0">
                <a:latin typeface="Arial" charset="0"/>
                <a:ea typeface="ＭＳ Ｐゴシック" charset="0"/>
                <a:cs typeface="ＭＳ Ｐゴシック" charset="0"/>
              </a:rPr>
              <a:t>prototypical </a:t>
            </a:r>
            <a:r>
              <a:rPr lang="en-US" dirty="0" smtClean="0">
                <a:latin typeface="Arial" charset="0"/>
                <a:ea typeface="ＭＳ Ｐゴシック" charset="0"/>
                <a:cs typeface="ＭＳ Ｐゴシック" charset="0"/>
              </a:rPr>
              <a:t>cases but disagreement is made on cases where arguments satisfy some, but not all, aspects of the cluster.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644503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Consequences of</a:t>
            </a:r>
            <a:br>
              <a:rPr lang="en-US" dirty="0" smtClean="0"/>
            </a:br>
            <a:r>
              <a:rPr lang="en-US" dirty="0" smtClean="0"/>
              <a:t>a cluster concept</a:t>
            </a:r>
            <a:endParaRPr lang="en-US" dirty="0" smtClean="0"/>
          </a:p>
        </p:txBody>
      </p:sp>
      <p:sp>
        <p:nvSpPr>
          <p:cNvPr id="16386" name="Rectangle 3"/>
          <p:cNvSpPr>
            <a:spLocks noGrp="1" noChangeArrowheads="1"/>
          </p:cNvSpPr>
          <p:nvPr>
            <p:ph type="body" idx="1"/>
          </p:nvPr>
        </p:nvSpPr>
        <p:spPr/>
        <p:txBody>
          <a:bodyPr/>
          <a:lstStyle/>
          <a:p>
            <a:pPr eaLnBrk="1" hangingPunct="1"/>
            <a:r>
              <a:rPr lang="en-US" dirty="0" err="1" smtClean="0">
                <a:latin typeface="Arial" charset="0"/>
                <a:ea typeface="ＭＳ Ｐゴシック" charset="0"/>
                <a:cs typeface="ＭＳ Ｐゴシック" charset="0"/>
              </a:rPr>
              <a:t>Fallis</a:t>
            </a:r>
            <a:r>
              <a:rPr lang="en-US" dirty="0" smtClean="0">
                <a:latin typeface="Arial" charset="0"/>
                <a:ea typeface="ＭＳ Ｐゴシック" charset="0"/>
                <a:cs typeface="ＭＳ Ｐゴシック" charset="0"/>
              </a:rPr>
              <a:t> (1997, 2002) argued that probabilistic proofs (Rabin’s </a:t>
            </a:r>
            <a:r>
              <a:rPr lang="en-US" dirty="0" err="1" smtClean="0">
                <a:latin typeface="Arial" charset="0"/>
                <a:ea typeface="ＭＳ Ｐゴシック" charset="0"/>
                <a:cs typeface="ＭＳ Ｐゴシック" charset="0"/>
              </a:rPr>
              <a:t>primality</a:t>
            </a:r>
            <a:r>
              <a:rPr lang="en-US" dirty="0" smtClean="0">
                <a:latin typeface="Arial" charset="0"/>
                <a:ea typeface="ＭＳ Ｐゴシック" charset="0"/>
                <a:cs typeface="ＭＳ Ｐゴシック" charset="0"/>
              </a:rPr>
              <a:t> tests) should be epistemologically on par with proofs.</a:t>
            </a:r>
          </a:p>
          <a:p>
            <a:pPr lvl="1" eaLnBrk="1" hangingPunct="1"/>
            <a:r>
              <a:rPr lang="en-US" dirty="0" smtClean="0">
                <a:latin typeface="Arial" charset="0"/>
                <a:ea typeface="ＭＳ Ｐゴシック" charset="0"/>
                <a:cs typeface="ＭＳ Ｐゴシック" charset="0"/>
              </a:rPr>
              <a:t>Probabilistic proofs do not provide certainty, but proofs with errors are accepted so they cannot provide certainty either.</a:t>
            </a:r>
          </a:p>
          <a:p>
            <a:pPr lvl="1" eaLnBrk="1" hangingPunct="1"/>
            <a:r>
              <a:rPr lang="en-US" dirty="0" smtClean="0">
                <a:latin typeface="Arial" charset="0"/>
                <a:ea typeface="ＭＳ Ｐゴシック" charset="0"/>
                <a:cs typeface="ＭＳ Ｐゴシック" charset="0"/>
              </a:rPr>
              <a:t>Probabilistic proofs do not explain why, but exhaustive proofs do not provide explanation either.</a:t>
            </a:r>
          </a:p>
          <a:p>
            <a:pPr lvl="1" eaLnBrk="1" hangingPunct="1"/>
            <a:r>
              <a:rPr lang="en-US" dirty="0" smtClean="0">
                <a:latin typeface="Arial" charset="0"/>
                <a:ea typeface="ＭＳ Ｐゴシック" charset="0"/>
                <a:cs typeface="ＭＳ Ｐゴシック" charset="0"/>
              </a:rPr>
              <a:t>Probabilistic proofs are not </a:t>
            </a:r>
            <a:r>
              <a:rPr lang="en-US" i="1" dirty="0" smtClean="0">
                <a:latin typeface="Arial" charset="0"/>
                <a:ea typeface="ＭＳ Ｐゴシック" charset="0"/>
                <a:cs typeface="ＭＳ Ｐゴシック" charset="0"/>
              </a:rPr>
              <a:t>a priori</a:t>
            </a:r>
            <a:r>
              <a:rPr lang="en-US" dirty="0" smtClean="0">
                <a:latin typeface="Arial" charset="0"/>
                <a:ea typeface="ＭＳ Ｐゴシック" charset="0"/>
                <a:cs typeface="ＭＳ Ｐゴシック" charset="0"/>
              </a:rPr>
              <a:t> but neither are computer-assisted proofs</a:t>
            </a:r>
          </a:p>
          <a:p>
            <a:pPr lvl="1" eaLnBrk="1" hangingPunct="1"/>
            <a:endParaRPr lang="en-US" dirty="0">
              <a:latin typeface="Arial" charset="0"/>
              <a:ea typeface="ＭＳ Ｐゴシック" charset="0"/>
              <a:cs typeface="ＭＳ Ｐゴシック" charset="0"/>
            </a:endParaRPr>
          </a:p>
          <a:p>
            <a:pPr marL="457200" lvl="1" indent="0" eaLnBrk="1" hangingPunct="1">
              <a:buNone/>
            </a:pPr>
            <a:r>
              <a:rPr lang="en-US" dirty="0" smtClean="0">
                <a:latin typeface="Arial" charset="0"/>
                <a:ea typeface="ＭＳ Ｐゴシック" charset="0"/>
                <a:cs typeface="ＭＳ Ｐゴシック" charset="0"/>
              </a:rPr>
              <a:t>“</a:t>
            </a:r>
            <a:r>
              <a:rPr lang="en-US" dirty="0"/>
              <a:t>I have been considering epistemic objectives one at a time. However, it is conceivable that some disjunction of these epistemic objectives might explain the rejection of probabilistic proofs. Unfortunately, it is not immediately clear what this disjunction could be or that such a disjunction would provide a satisfying </a:t>
            </a:r>
            <a:r>
              <a:rPr lang="en-US" dirty="0" smtClean="0"/>
              <a:t>explanation” (</a:t>
            </a:r>
            <a:r>
              <a:rPr lang="en-US" dirty="0" err="1" smtClean="0"/>
              <a:t>Fallis</a:t>
            </a:r>
            <a:r>
              <a:rPr lang="en-US" dirty="0" smtClean="0"/>
              <a:t>, 2002).</a:t>
            </a:r>
            <a:endParaRPr lang="en-US" dirty="0" smtClean="0">
              <a:latin typeface="Arial" charset="0"/>
              <a:ea typeface="ＭＳ Ｐゴシック" charset="0"/>
              <a:cs typeface="ＭＳ Ｐゴシック" charset="0"/>
            </a:endParaRPr>
          </a:p>
          <a:p>
            <a:pPr lvl="1" eaLnBrk="1" hangingPunct="1"/>
            <a:endParaRPr lang="en-US" dirty="0" smtClean="0">
              <a:latin typeface="Arial" charset="0"/>
              <a:ea typeface="ＭＳ Ｐゴシック" charset="0"/>
              <a:cs typeface="ＭＳ Ｐゴシック" charset="0"/>
            </a:endParaRPr>
          </a:p>
        </p:txBody>
      </p:sp>
    </p:spTree>
    <p:extLst>
      <p:ext uri="{BB962C8B-B14F-4D97-AF65-F5344CB8AC3E}">
        <p14:creationId xmlns:p14="http://schemas.microsoft.com/office/powerpoint/2010/main" val="198265641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Consequences of</a:t>
            </a:r>
            <a:br>
              <a:rPr lang="en-US" dirty="0" smtClean="0"/>
            </a:br>
            <a:r>
              <a:rPr lang="en-US" dirty="0" smtClean="0"/>
              <a:t>a cluster concept</a:t>
            </a:r>
            <a:endParaRPr lang="en-US" dirty="0" smtClean="0"/>
          </a:p>
        </p:txBody>
      </p:sp>
      <p:sp>
        <p:nvSpPr>
          <p:cNvPr id="16386"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For math education, perhaps proof is </a:t>
            </a:r>
            <a:r>
              <a:rPr lang="en-US" i="1" dirty="0" smtClean="0">
                <a:latin typeface="Arial" charset="0"/>
                <a:ea typeface="ＭＳ Ｐゴシック" charset="0"/>
                <a:cs typeface="ＭＳ Ｐゴシック" charset="0"/>
              </a:rPr>
              <a:t>not </a:t>
            </a:r>
            <a:r>
              <a:rPr lang="en-US" dirty="0" smtClean="0">
                <a:latin typeface="Arial" charset="0"/>
                <a:ea typeface="ＭＳ Ｐゴシック" charset="0"/>
                <a:cs typeface="ＭＳ Ｐゴシック" charset="0"/>
              </a:rPr>
              <a:t>a useful construct for teaching younger children</a:t>
            </a:r>
          </a:p>
          <a:p>
            <a:pPr lvl="1" eaLnBrk="1" hangingPunct="1"/>
            <a:r>
              <a:rPr lang="en-US" dirty="0" smtClean="0">
                <a:latin typeface="Arial" charset="0"/>
                <a:ea typeface="ＭＳ Ｐゴシック" charset="0"/>
                <a:cs typeface="ＭＳ Ｐゴシック" charset="0"/>
              </a:rPr>
              <a:t>For mathematicians it is, because the elements of the cluster correlate highly, they share default expectations, and they have technical competence. Hence, proof* are unusual.</a:t>
            </a:r>
          </a:p>
          <a:p>
            <a:pPr lvl="1" eaLnBrk="1" hangingPunct="1"/>
            <a:r>
              <a:rPr lang="en-US" dirty="0" smtClean="0">
                <a:latin typeface="Arial" charset="0"/>
                <a:ea typeface="ＭＳ Ｐゴシック" charset="0"/>
                <a:cs typeface="ＭＳ Ｐゴシック" charset="0"/>
              </a:rPr>
              <a:t>For students, there is no reason to suppose the elements are correlated, expectations are being learned, and they have naturally error prone. </a:t>
            </a:r>
            <a:r>
              <a:rPr lang="en-US" dirty="0" smtClean="0">
                <a:latin typeface="Arial" charset="0"/>
                <a:ea typeface="ＭＳ Ｐゴシック" charset="0"/>
                <a:cs typeface="ＭＳ Ｐゴシック" charset="0"/>
              </a:rPr>
              <a:t>Nearly </a:t>
            </a:r>
            <a:r>
              <a:rPr lang="en-US" i="1" dirty="0" smtClean="0">
                <a:latin typeface="Arial" charset="0"/>
                <a:ea typeface="ＭＳ Ｐゴシック" charset="0"/>
                <a:cs typeface="ＭＳ Ｐゴシック" charset="0"/>
              </a:rPr>
              <a:t>every</a:t>
            </a:r>
            <a:r>
              <a:rPr lang="en-US" dirty="0" smtClean="0">
                <a:latin typeface="Arial" charset="0"/>
                <a:ea typeface="ＭＳ Ｐゴシック" charset="0"/>
                <a:cs typeface="ＭＳ Ｐゴシック" charset="0"/>
              </a:rPr>
              <a:t> student proof will be a proof*.</a:t>
            </a:r>
          </a:p>
          <a:p>
            <a:pPr lvl="1" eaLnBrk="1" hangingPunct="1"/>
            <a:r>
              <a:rPr lang="en-US" dirty="0" smtClean="0">
                <a:latin typeface="Arial" charset="0"/>
                <a:ea typeface="ＭＳ Ｐゴシック" charset="0"/>
                <a:cs typeface="ＭＳ Ｐゴシック" charset="0"/>
              </a:rPr>
              <a:t>The individual components of the model may be more basic to students.</a:t>
            </a:r>
          </a:p>
          <a:p>
            <a:pPr lvl="1" eaLnBrk="1" hangingPunct="1"/>
            <a:r>
              <a:rPr lang="en-US" dirty="0" smtClean="0">
                <a:latin typeface="Arial" charset="0"/>
                <a:ea typeface="ＭＳ Ｐゴシック" charset="0"/>
                <a:cs typeface="ＭＳ Ｐゴシック" charset="0"/>
              </a:rPr>
              <a:t>Consequently, might it be better to speak of “convincing arguments”, “comprehensible (clear) arguments”, “deductive arguments”, “algebraic arguments”, etc.?</a:t>
            </a:r>
            <a:endParaRPr lang="en-US" dirty="0" smtClean="0">
              <a:latin typeface="Arial" charset="0"/>
              <a:ea typeface="ＭＳ Ｐゴシック" charset="0"/>
              <a:cs typeface="ＭＳ Ｐゴシック" charset="0"/>
            </a:endParaRPr>
          </a:p>
          <a:p>
            <a:pPr lvl="1" eaLnBrk="1" hangingPunct="1"/>
            <a:endParaRPr lang="en-US" dirty="0" smtClean="0">
              <a:latin typeface="Arial" charset="0"/>
              <a:ea typeface="ＭＳ Ｐゴシック" charset="0"/>
              <a:cs typeface="ＭＳ Ｐゴシック" charset="0"/>
            </a:endParaRPr>
          </a:p>
        </p:txBody>
      </p:sp>
    </p:spTree>
    <p:extLst>
      <p:ext uri="{BB962C8B-B14F-4D97-AF65-F5344CB8AC3E}">
        <p14:creationId xmlns:p14="http://schemas.microsoft.com/office/powerpoint/2010/main" val="419772635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Thank you</a:t>
            </a:r>
          </a:p>
        </p:txBody>
      </p:sp>
      <p:sp>
        <p:nvSpPr>
          <p:cNvPr id="94210" name="Rectangle 3"/>
          <p:cNvSpPr>
            <a:spLocks noGrp="1" noChangeArrowheads="1"/>
          </p:cNvSpPr>
          <p:nvPr>
            <p:ph type="body" idx="1"/>
          </p:nvPr>
        </p:nvSpPr>
        <p:spPr/>
        <p:txBody>
          <a:bodyPr/>
          <a:lstStyle/>
          <a:p>
            <a:pPr marL="0" indent="0" eaLnBrk="1" hangingPunct="1">
              <a:buFontTx/>
              <a:buNone/>
            </a:pPr>
            <a:endParaRPr lang="en-US">
              <a:solidFill>
                <a:srgbClr val="000000"/>
              </a:solidFill>
              <a:latin typeface="Arial" charset="0"/>
              <a:ea typeface="ＭＳ Ｐゴシック" charset="0"/>
              <a:cs typeface="ＭＳ Ｐゴシック" charset="0"/>
            </a:endParaRPr>
          </a:p>
          <a:p>
            <a:pPr marL="0" indent="0" eaLnBrk="1" hangingPunct="1">
              <a:buFontTx/>
              <a:buNone/>
            </a:pPr>
            <a:endParaRPr lang="en-US">
              <a:solidFill>
                <a:srgbClr val="000000"/>
              </a:solidFill>
              <a:latin typeface="Arial" charset="0"/>
              <a:ea typeface="ＭＳ Ｐゴシック" charset="0"/>
              <a:cs typeface="ＭＳ Ｐゴシック" charset="0"/>
            </a:endParaRPr>
          </a:p>
          <a:p>
            <a:pPr marL="0" indent="0" eaLnBrk="1" hangingPunct="1">
              <a:buFontTx/>
              <a:buNone/>
            </a:pPr>
            <a:r>
              <a:rPr lang="en-US">
                <a:solidFill>
                  <a:srgbClr val="000000"/>
                </a:solidFill>
                <a:latin typeface="Arial" charset="0"/>
                <a:ea typeface="ＭＳ Ｐゴシック" charset="0"/>
                <a:cs typeface="ＭＳ Ｐゴシック" charset="0"/>
              </a:rPr>
              <a:t>Contact me:</a:t>
            </a:r>
          </a:p>
          <a:p>
            <a:pPr marL="0" indent="0" eaLnBrk="1" hangingPunct="1">
              <a:buFontTx/>
              <a:buNone/>
            </a:pPr>
            <a:endParaRPr lang="en-US">
              <a:solidFill>
                <a:srgbClr val="000000"/>
              </a:solidFill>
              <a:latin typeface="Arial" charset="0"/>
              <a:ea typeface="ＭＳ Ｐゴシック" charset="0"/>
              <a:cs typeface="ＭＳ Ｐゴシック" charset="0"/>
            </a:endParaRPr>
          </a:p>
          <a:p>
            <a:pPr marL="0" indent="0" eaLnBrk="1" hangingPunct="1">
              <a:buFontTx/>
              <a:buNone/>
            </a:pPr>
            <a:r>
              <a:rPr lang="en-US">
                <a:solidFill>
                  <a:srgbClr val="000000"/>
                </a:solidFill>
                <a:latin typeface="Arial" charset="0"/>
                <a:ea typeface="ＭＳ Ｐゴシック" charset="0"/>
                <a:cs typeface="ＭＳ Ｐゴシック" charset="0"/>
              </a:rPr>
              <a:t>keith.weber@gse.rutgers.edu</a:t>
            </a:r>
          </a:p>
        </p:txBody>
      </p:sp>
    </p:spTree>
    <p:extLst>
      <p:ext uri="{BB962C8B-B14F-4D97-AF65-F5344CB8AC3E}">
        <p14:creationId xmlns:p14="http://schemas.microsoft.com/office/powerpoint/2010/main" val="18509183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Approaches for defining proof</a:t>
            </a:r>
          </a:p>
        </p:txBody>
      </p:sp>
      <p:sp>
        <p:nvSpPr>
          <p:cNvPr id="24578"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In the philosophy of mathematics, there are two approaches to defining proof:</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lvl="1" eaLnBrk="1" hangingPunct="1"/>
            <a:r>
              <a:rPr lang="en-US" i="1" dirty="0" smtClean="0">
                <a:latin typeface="Arial" charset="0"/>
                <a:ea typeface="ＭＳ Ｐゴシック" charset="0"/>
                <a:cs typeface="ＭＳ Ｐゴシック" charset="0"/>
              </a:rPr>
              <a:t>Logical or formalist </a:t>
            </a:r>
            <a:r>
              <a:rPr lang="en-US" i="1" dirty="0">
                <a:latin typeface="Arial" charset="0"/>
                <a:ea typeface="ＭＳ Ｐゴシック" charset="0"/>
                <a:cs typeface="ＭＳ Ｐゴシック" charset="0"/>
              </a:rPr>
              <a:t>approach: </a:t>
            </a:r>
            <a:r>
              <a:rPr lang="en-US" dirty="0">
                <a:latin typeface="Arial" charset="0"/>
                <a:ea typeface="ＭＳ Ｐゴシック" charset="0"/>
                <a:cs typeface="ＭＳ Ｐゴシック" charset="0"/>
              </a:rPr>
              <a:t>Proof can be defined as a syntactic formal object. A sequence of sentences in an </a:t>
            </a:r>
            <a:r>
              <a:rPr lang="en-US" dirty="0" err="1">
                <a:latin typeface="Arial" charset="0"/>
                <a:ea typeface="ＭＳ Ｐゴシック" charset="0"/>
                <a:cs typeface="ＭＳ Ｐゴシック" charset="0"/>
              </a:rPr>
              <a:t>axiomatized</a:t>
            </a:r>
            <a:r>
              <a:rPr lang="en-US" dirty="0">
                <a:latin typeface="Arial" charset="0"/>
                <a:ea typeface="ＭＳ Ｐゴシック" charset="0"/>
                <a:cs typeface="ＭＳ Ｐゴシック" charset="0"/>
              </a:rPr>
              <a:t> logical theory with mechanical rules for how new sentences can be inferred from previous sentences.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lvl="1" eaLnBrk="1" hangingPunct="1"/>
            <a:r>
              <a:rPr lang="en-US" i="1" dirty="0">
                <a:latin typeface="Arial" charset="0"/>
                <a:ea typeface="ＭＳ Ｐゴシック" charset="0"/>
                <a:cs typeface="ＭＳ Ｐゴシック" charset="0"/>
              </a:rPr>
              <a:t>Sociological approach: </a:t>
            </a:r>
            <a:r>
              <a:rPr lang="en-US" dirty="0">
                <a:latin typeface="Arial" charset="0"/>
                <a:ea typeface="ＭＳ Ｐゴシック" charset="0"/>
                <a:cs typeface="ＭＳ Ｐゴシック" charset="0"/>
              </a:rPr>
              <a:t>Proof can be defined as the proofs that mathematicians actually read and write.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Problems with the sociological approach to proof</a:t>
            </a:r>
          </a:p>
        </p:txBody>
      </p:sp>
      <p:sp>
        <p:nvSpPr>
          <p:cNvPr id="2867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Defining proof purely descriptively as “the types of proofs that mathematicians produce” also does little work for us.</a:t>
            </a:r>
          </a:p>
          <a:p>
            <a:pPr lvl="1" eaLnBrk="1" hangingPunct="1"/>
            <a:r>
              <a:rPr lang="en-US" dirty="0" smtClean="0">
                <a:latin typeface="Arial" charset="0"/>
                <a:ea typeface="ＭＳ Ｐゴシック" charset="0"/>
                <a:cs typeface="ＭＳ Ｐゴシック" charset="0"/>
              </a:rPr>
              <a:t>As </a:t>
            </a:r>
            <a:r>
              <a:rPr lang="en-US" dirty="0" err="1">
                <a:latin typeface="Arial" charset="0"/>
                <a:ea typeface="ＭＳ Ｐゴシック" charset="0"/>
                <a:cs typeface="ＭＳ Ｐゴシック" charset="0"/>
              </a:rPr>
              <a:t>Larvor</a:t>
            </a:r>
            <a:r>
              <a:rPr lang="en-US" dirty="0">
                <a:latin typeface="Arial" charset="0"/>
                <a:ea typeface="ＭＳ Ｐゴシック" charset="0"/>
                <a:cs typeface="ＭＳ Ｐゴシック" charset="0"/>
              </a:rPr>
              <a:t> (2012) noted, </a:t>
            </a:r>
            <a:r>
              <a:rPr lang="en-US" dirty="0">
                <a:latin typeface="Arial" charset="0"/>
                <a:ea typeface="ＭＳ Ｐゴシック" charset="0"/>
              </a:rPr>
              <a:t>“</a:t>
            </a:r>
            <a:r>
              <a:rPr lang="en-US" altLang="ja-JP" dirty="0">
                <a:latin typeface="Arial" charset="0"/>
                <a:ea typeface="ＭＳ Ｐゴシック" charset="0"/>
              </a:rPr>
              <a:t>the field lacks an explication of </a:t>
            </a:r>
            <a:r>
              <a:rPr lang="en-US" dirty="0">
                <a:latin typeface="Arial" charset="0"/>
                <a:ea typeface="ＭＳ Ｐゴシック" charset="0"/>
              </a:rPr>
              <a:t>‘</a:t>
            </a:r>
            <a:r>
              <a:rPr lang="en-US" altLang="ja-JP" dirty="0">
                <a:latin typeface="Arial" charset="0"/>
                <a:ea typeface="ＭＳ Ｐゴシック" charset="0"/>
              </a:rPr>
              <a:t>informal </a:t>
            </a:r>
            <a:r>
              <a:rPr lang="en-US" altLang="ja-JP" dirty="0" smtClean="0">
                <a:latin typeface="Arial" charset="0"/>
                <a:ea typeface="ＭＳ Ｐゴシック" charset="0"/>
              </a:rPr>
              <a:t>proof’ </a:t>
            </a:r>
            <a:r>
              <a:rPr lang="en-US" altLang="ja-JP" dirty="0">
                <a:latin typeface="Arial" charset="0"/>
                <a:ea typeface="ＭＳ Ｐゴシック" charset="0"/>
              </a:rPr>
              <a:t>as it appears in expressions such as </a:t>
            </a:r>
            <a:r>
              <a:rPr lang="en-US" dirty="0">
                <a:latin typeface="Arial" charset="0"/>
                <a:ea typeface="ＭＳ Ｐゴシック" charset="0"/>
              </a:rPr>
              <a:t>‘</a:t>
            </a:r>
            <a:r>
              <a:rPr lang="en-US" altLang="ja-JP" dirty="0">
                <a:latin typeface="Arial" charset="0"/>
                <a:ea typeface="ＭＳ Ｐゴシック" charset="0"/>
              </a:rPr>
              <a:t>the informal proofs that mathematicians actually read and write</a:t>
            </a:r>
            <a:r>
              <a:rPr lang="en-US" dirty="0">
                <a:latin typeface="Arial" charset="0"/>
                <a:ea typeface="ＭＳ Ｐゴシック" charset="0"/>
              </a:rPr>
              <a:t>’”</a:t>
            </a:r>
            <a:r>
              <a:rPr lang="en-US" altLang="ja-JP" dirty="0">
                <a:latin typeface="Arial" charset="0"/>
                <a:ea typeface="ＭＳ Ｐゴシック" charset="0"/>
              </a:rPr>
              <a:t> (p. 716</a:t>
            </a:r>
            <a:r>
              <a:rPr lang="en-US" altLang="ja-JP" dirty="0" smtClean="0">
                <a:latin typeface="Arial" charset="0"/>
                <a:ea typeface="ＭＳ Ｐゴシック" charset="0"/>
              </a:rPr>
              <a:t>)</a:t>
            </a:r>
            <a:r>
              <a:rPr lang="en-US" altLang="ja-JP" dirty="0">
                <a:latin typeface="Arial" charset="0"/>
                <a:ea typeface="ＭＳ Ｐゴシック" charset="0"/>
              </a:rPr>
              <a:t>.</a:t>
            </a:r>
            <a:r>
              <a:rPr lang="en-US" altLang="ja-JP" dirty="0" smtClean="0">
                <a:latin typeface="Arial" charset="0"/>
                <a:ea typeface="ＭＳ Ｐゴシック" charset="0"/>
                <a:cs typeface="ＭＳ Ｐゴシック" charset="0"/>
              </a:rPr>
              <a:t> </a:t>
            </a:r>
            <a:r>
              <a:rPr lang="en-US" altLang="ja-JP" dirty="0">
                <a:latin typeface="Arial" charset="0"/>
                <a:ea typeface="ＭＳ Ｐゴシック" charset="0"/>
                <a:cs typeface="ＭＳ Ｐゴシック" charset="0"/>
              </a:rPr>
              <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
            </a:r>
            <a:br>
              <a:rPr lang="en-US" altLang="ja-JP" dirty="0">
                <a:latin typeface="Arial" charset="0"/>
                <a:ea typeface="ＭＳ Ｐゴシック" charset="0"/>
                <a:cs typeface="ＭＳ Ｐゴシック" charset="0"/>
              </a:rPr>
            </a:br>
            <a:endParaRPr lang="en-US" altLang="ja-JP"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This is </a:t>
            </a:r>
            <a:r>
              <a:rPr lang="en-US" i="1" dirty="0">
                <a:latin typeface="Arial" charset="0"/>
                <a:ea typeface="ＭＳ Ｐゴシック" charset="0"/>
                <a:cs typeface="ＭＳ Ｐゴシック" charset="0"/>
              </a:rPr>
              <a:t>pedagogically useless</a:t>
            </a:r>
            <a:r>
              <a:rPr lang="en-US" dirty="0">
                <a:latin typeface="Arial" charset="0"/>
                <a:ea typeface="ＭＳ Ｐゴシック" charset="0"/>
                <a:cs typeface="ＭＳ Ｐゴシック" charset="0"/>
              </a:rPr>
              <a:t>. We need some sense to describe similarities between (desired) student proofs and actual proofs</a:t>
            </a:r>
            <a:r>
              <a:rPr lang="en-US" dirty="0" smtClean="0">
                <a:latin typeface="Arial" charset="0"/>
                <a:ea typeface="ＭＳ Ｐゴシック" charset="0"/>
                <a:cs typeface="ＭＳ Ｐゴシック" charset="0"/>
              </a:rPr>
              <a:t>.</a:t>
            </a:r>
          </a:p>
          <a:p>
            <a:pPr lvl="1" eaLnBrk="1" hangingPunct="1"/>
            <a:r>
              <a:rPr lang="en-US" dirty="0" smtClean="0">
                <a:latin typeface="Arial" charset="0"/>
                <a:ea typeface="ＭＳ Ｐゴシック" charset="0"/>
                <a:cs typeface="ＭＳ Ｐゴシック" charset="0"/>
              </a:rPr>
              <a:t>What’s to stop us from saying, “students should write proofs in </a:t>
            </a:r>
            <a:r>
              <a:rPr lang="en-US" dirty="0" err="1" smtClean="0">
                <a:latin typeface="Arial" charset="0"/>
                <a:ea typeface="ＭＳ Ｐゴシック" charset="0"/>
                <a:cs typeface="ＭＳ Ｐゴシック" charset="0"/>
              </a:rPr>
              <a:t>LATeX</a:t>
            </a:r>
            <a:r>
              <a:rPr lang="en-US" dirty="0" smtClean="0">
                <a:latin typeface="Arial"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smtClean="0"/>
              <a:t>Problems with the sociological approach to proof</a:t>
            </a:r>
          </a:p>
        </p:txBody>
      </p:sp>
      <p:sp>
        <p:nvSpPr>
          <p:cNvPr id="2867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One might say what is needed is a way to distinguish </a:t>
            </a:r>
            <a:r>
              <a:rPr lang="en-US" i="1" dirty="0" smtClean="0">
                <a:latin typeface="Arial" charset="0"/>
                <a:ea typeface="ＭＳ Ｐゴシック" charset="0"/>
                <a:cs typeface="ＭＳ Ｐゴシック" charset="0"/>
              </a:rPr>
              <a:t>essential</a:t>
            </a:r>
            <a:r>
              <a:rPr lang="en-US" dirty="0" smtClean="0">
                <a:latin typeface="Arial" charset="0"/>
                <a:ea typeface="ＭＳ Ｐゴシック" charset="0"/>
                <a:cs typeface="ＭＳ Ｐゴシック" charset="0"/>
              </a:rPr>
              <a:t> properties of proof from </a:t>
            </a:r>
            <a:r>
              <a:rPr lang="en-US" i="1" dirty="0" smtClean="0">
                <a:latin typeface="Arial" charset="0"/>
                <a:ea typeface="ＭＳ Ｐゴシック" charset="0"/>
                <a:cs typeface="ＭＳ Ｐゴシック" charset="0"/>
              </a:rPr>
              <a:t>nominal</a:t>
            </a:r>
            <a:r>
              <a:rPr lang="en-US" dirty="0" smtClean="0">
                <a:latin typeface="Arial" charset="0"/>
                <a:ea typeface="ＭＳ Ｐゴシック" charset="0"/>
                <a:cs typeface="ＭＳ Ｐゴシック" charset="0"/>
              </a:rPr>
              <a:t> ones.</a:t>
            </a:r>
          </a:p>
          <a:p>
            <a:pPr eaLnBrk="1" hangingPunct="1"/>
            <a:endParaRPr lang="en-US" dirty="0">
              <a:latin typeface="Arial" charset="0"/>
              <a:ea typeface="ＭＳ Ｐゴシック" charset="0"/>
              <a:cs typeface="ＭＳ Ｐゴシック" charset="0"/>
            </a:endParaRPr>
          </a:p>
          <a:p>
            <a:pPr marL="0" indent="0" eaLnBrk="1" hangingPunct="1">
              <a:buNone/>
            </a:pPr>
            <a:r>
              <a:rPr lang="en-US" dirty="0" smtClean="0">
                <a:latin typeface="Arial" charset="0"/>
                <a:ea typeface="ＭＳ Ｐゴシック" charset="0"/>
                <a:cs typeface="ＭＳ Ｐゴシック" charset="0"/>
              </a:rPr>
              <a:t>“</a:t>
            </a:r>
            <a:r>
              <a:rPr lang="en-US" dirty="0"/>
              <a:t>This talk of essences made some sense for Plato and Aristotle, in whose works it was first deployed, as it reflects their broader metaphysical commitments. However, for modern thinkers who do not share those commitments, and even for those who do, it is very hard to defend: </a:t>
            </a:r>
            <a:r>
              <a:rPr lang="en-US" dirty="0">
                <a:solidFill>
                  <a:srgbClr val="FF0000"/>
                </a:solidFill>
              </a:rPr>
              <a:t>the most that can be made of essence is that it ‘is just the human choice of what to mean by a name, misinterpreted as being a metaphysical reality’</a:t>
            </a:r>
            <a:r>
              <a:rPr lang="en-US" dirty="0"/>
              <a:t> (Robinson, 1950, p. 155</a:t>
            </a:r>
            <a:r>
              <a:rPr lang="en-US" dirty="0" smtClean="0"/>
              <a:t>)”.</a:t>
            </a:r>
          </a:p>
          <a:p>
            <a:pPr marL="0" indent="0" eaLnBrk="1" hangingPunct="1">
              <a:buNone/>
            </a:pPr>
            <a:endParaRPr lang="en-US" dirty="0"/>
          </a:p>
          <a:p>
            <a:pPr marL="0" indent="0" eaLnBrk="1" hangingPunct="1">
              <a:buNone/>
            </a:pPr>
            <a:r>
              <a:rPr lang="en-US" dirty="0" smtClean="0"/>
              <a:t>			from </a:t>
            </a:r>
            <a:r>
              <a:rPr lang="en-US" dirty="0" err="1" smtClean="0"/>
              <a:t>Aberdein</a:t>
            </a:r>
            <a:r>
              <a:rPr lang="en-US" dirty="0" smtClean="0"/>
              <a:t> (2006)</a:t>
            </a:r>
            <a:endParaRPr lang="en-US" dirty="0"/>
          </a:p>
        </p:txBody>
      </p:sp>
    </p:spTree>
    <p:extLst>
      <p:ext uri="{BB962C8B-B14F-4D97-AF65-F5344CB8AC3E}">
        <p14:creationId xmlns:p14="http://schemas.microsoft.com/office/powerpoint/2010/main" val="3644724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pyrus"/>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48523</TotalTime>
  <Words>3268</Words>
  <Application>Microsoft Macintosh PowerPoint</Application>
  <PresentationFormat>On-screen Show (4:3)</PresentationFormat>
  <Paragraphs>380</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Blank Presentation</vt:lpstr>
      <vt:lpstr>Proof as a cluster concept: A conceptual tool to account for variance in mathematicians’ judgments</vt:lpstr>
      <vt:lpstr>Thanks</vt:lpstr>
      <vt:lpstr>PowerPoint Presentation</vt:lpstr>
      <vt:lpstr>Proof as a binary judgment</vt:lpstr>
      <vt:lpstr>Proof as a binary judgment</vt:lpstr>
      <vt:lpstr>Aims of this talk</vt:lpstr>
      <vt:lpstr>Approaches for defining proof</vt:lpstr>
      <vt:lpstr>Problems with the sociological approach to proof</vt:lpstr>
      <vt:lpstr>Problems with the sociological approach to proof</vt:lpstr>
      <vt:lpstr>Problems with the sociological approach to proof</vt:lpstr>
      <vt:lpstr>Is this a proof?</vt:lpstr>
      <vt:lpstr>Is this a proof?</vt:lpstr>
      <vt:lpstr>Is this a proof?</vt:lpstr>
      <vt:lpstr>Is this a proof?</vt:lpstr>
      <vt:lpstr>Is this a proof?</vt:lpstr>
      <vt:lpstr>Is this a proof?</vt:lpstr>
      <vt:lpstr>Is this a proof?</vt:lpstr>
      <vt:lpstr>Is this a proof?</vt:lpstr>
      <vt:lpstr>Defining proof precisely  is bound to fail</vt:lpstr>
      <vt:lpstr>Defining proof precisely  is bound to fail</vt:lpstr>
      <vt:lpstr>Family resemblance</vt:lpstr>
      <vt:lpstr>Family resemblance</vt:lpstr>
      <vt:lpstr>Cluster concepts</vt:lpstr>
      <vt:lpstr>Cluster concepts: Mother</vt:lpstr>
      <vt:lpstr>Cluster concepts: Key points</vt:lpstr>
      <vt:lpstr>Cluster concepts: Proof</vt:lpstr>
      <vt:lpstr>Cluster concepts: Proof</vt:lpstr>
      <vt:lpstr>Cluster concepts: Proof</vt:lpstr>
      <vt:lpstr>Cluster concepts: Proof</vt:lpstr>
      <vt:lpstr>Cluster concepts: Predicted consequences</vt:lpstr>
      <vt:lpstr>Cluster concepts: Predicted consequences</vt:lpstr>
      <vt:lpstr>Cluster concepts: Predicted consequences</vt:lpstr>
      <vt:lpstr>Cluster concepts: Predicted consequences</vt:lpstr>
      <vt:lpstr>Cluster concepts: Predicted consequences</vt:lpstr>
      <vt:lpstr>Cluster concepts: Predicted consequences</vt:lpstr>
      <vt:lpstr>The study</vt:lpstr>
      <vt:lpstr>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Cluster concepts: Predicted consequences</vt:lpstr>
      <vt:lpstr>PowerPoint Presentation</vt:lpstr>
      <vt:lpstr>PowerPoint Presentation</vt:lpstr>
      <vt:lpstr>PowerPoint Presentation</vt:lpstr>
      <vt:lpstr>PowerPoint Presentation</vt:lpstr>
      <vt:lpstr>Cluster concepts: Predicted consequences</vt:lpstr>
      <vt:lpstr>Default frames</vt:lpstr>
      <vt:lpstr>Default frames</vt:lpstr>
      <vt:lpstr>Default frames</vt:lpstr>
      <vt:lpstr>Default frames</vt:lpstr>
      <vt:lpstr>Default frames</vt:lpstr>
      <vt:lpstr>Default frames</vt:lpstr>
      <vt:lpstr>Cluster concepts: Predicted consequences</vt:lpstr>
      <vt:lpstr>A single essence of proof?</vt:lpstr>
      <vt:lpstr>PowerPoint Presentation</vt:lpstr>
      <vt:lpstr>Summary</vt:lpstr>
      <vt:lpstr>Consequences of a cluster concept</vt:lpstr>
      <vt:lpstr>Consequences of a cluster concept</vt:lpstr>
      <vt:lpstr>Thank you</vt:lpstr>
    </vt:vector>
  </TitlesOfParts>
  <Company>Matthew Inglis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Paradigms for the Teaching and Learning of Proof</dc:title>
  <dc:creator>Matthew Inglis</dc:creator>
  <cp:lastModifiedBy>GSE Rutgers</cp:lastModifiedBy>
  <cp:revision>376</cp:revision>
  <dcterms:created xsi:type="dcterms:W3CDTF">2007-10-04T03:22:50Z</dcterms:created>
  <dcterms:modified xsi:type="dcterms:W3CDTF">2015-03-28T23:50:41Z</dcterms:modified>
</cp:coreProperties>
</file>