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55"/>
  </p:notesMasterIdLst>
  <p:handoutMasterIdLst>
    <p:handoutMasterId r:id="rId56"/>
  </p:handoutMasterIdLst>
  <p:sldIdLst>
    <p:sldId id="447" r:id="rId2"/>
    <p:sldId id="512" r:id="rId3"/>
    <p:sldId id="513" r:id="rId4"/>
    <p:sldId id="514" r:id="rId5"/>
    <p:sldId id="523" r:id="rId6"/>
    <p:sldId id="515" r:id="rId7"/>
    <p:sldId id="541" r:id="rId8"/>
    <p:sldId id="524" r:id="rId9"/>
    <p:sldId id="525" r:id="rId10"/>
    <p:sldId id="542" r:id="rId11"/>
    <p:sldId id="518" r:id="rId12"/>
    <p:sldId id="526" r:id="rId13"/>
    <p:sldId id="527" r:id="rId14"/>
    <p:sldId id="528" r:id="rId15"/>
    <p:sldId id="560" r:id="rId16"/>
    <p:sldId id="561" r:id="rId17"/>
    <p:sldId id="529" r:id="rId18"/>
    <p:sldId id="559" r:id="rId19"/>
    <p:sldId id="530" r:id="rId20"/>
    <p:sldId id="517" r:id="rId21"/>
    <p:sldId id="564" r:id="rId22"/>
    <p:sldId id="563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6" r:id="rId34"/>
    <p:sldId id="543" r:id="rId35"/>
    <p:sldId id="547" r:id="rId36"/>
    <p:sldId id="548" r:id="rId37"/>
    <p:sldId id="544" r:id="rId38"/>
    <p:sldId id="549" r:id="rId39"/>
    <p:sldId id="550" r:id="rId40"/>
    <p:sldId id="551" r:id="rId41"/>
    <p:sldId id="552" r:id="rId42"/>
    <p:sldId id="554" r:id="rId43"/>
    <p:sldId id="545" r:id="rId44"/>
    <p:sldId id="555" r:id="rId45"/>
    <p:sldId id="556" r:id="rId46"/>
    <p:sldId id="557" r:id="rId47"/>
    <p:sldId id="558" r:id="rId48"/>
    <p:sldId id="565" r:id="rId49"/>
    <p:sldId id="566" r:id="rId50"/>
    <p:sldId id="567" r:id="rId51"/>
    <p:sldId id="568" r:id="rId52"/>
    <p:sldId id="569" r:id="rId53"/>
    <p:sldId id="570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405"/>
    <a:srgbClr val="020202"/>
    <a:srgbClr val="050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4636" autoAdjust="0"/>
  </p:normalViewPr>
  <p:slideViewPr>
    <p:cSldViewPr>
      <p:cViewPr varScale="1">
        <p:scale>
          <a:sx n="96" d="100"/>
          <a:sy n="96" d="100"/>
        </p:scale>
        <p:origin x="86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4B2A542-47F9-432C-B329-FD0943CA3FF7}" type="datetimeFigureOut">
              <a:rPr lang="nl-BE"/>
              <a:pPr/>
              <a:t>25/03/2015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9FE2905-415A-4BBB-A4AD-BF34B9529F17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93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498B192-1A17-46F9-B4A5-5F626CD8D18B}" type="datetimeFigureOut">
              <a:rPr lang="nl-BE"/>
              <a:pPr/>
              <a:t>25/03/2015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84378A-95A7-4A2F-B13A-27E6FE621FD6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7243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E0A69-DB6A-40A4-A3EA-7879DC1F18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E048D6-28CD-440D-8286-593735C47C60}" type="slidenum">
              <a:rPr lang="nl-BE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63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D343C6-C4EC-4B79-B059-5A0E2D39F3D1}" type="slidenum">
              <a:rPr lang="nl-BE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5001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684F56-0678-49ED-8301-1DA67B1F8058}" type="slidenum">
              <a:rPr lang="nl-BE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835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1B0A13-5C93-4BED-AD70-1AA84CE76883}" type="slidenum">
              <a:rPr lang="nl-BE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25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B0D171-298D-4559-BC05-FF3369D7B42E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191608-A654-46C3-9DDF-623553E9AE50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9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733B5-4330-4E18-8854-391DD580385E}" type="slidenum">
              <a:rPr lang="nl-BE" smtClean="0"/>
              <a:pPr>
                <a:defRPr/>
              </a:pPr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0690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0766-3393-4656-8CF1-59AB111E8D65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5400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0766-3393-4656-8CF1-59AB111E8D65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3247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A0657A-ECCC-48E3-9C58-F7C9BB5DEF63}" type="slidenum">
              <a:rPr lang="nl-BE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59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B82-2BEA-4E5E-8DB4-8EF76048674C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4468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475EBF-347D-47DA-B706-7BA637A704C0}" type="slidenum">
              <a:rPr lang="nl-BE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136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BCDA7-5713-42C1-AAA4-BDB07ED2FB2E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365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BCDA7-5713-42C1-AAA4-BDB07ED2FB2E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9326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BCDA7-5713-42C1-AAA4-BDB07ED2FB2E}" type="slidenum">
              <a:rPr lang="nl-BE" smtClean="0"/>
              <a:pPr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2073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BCDA7-5713-42C1-AAA4-BDB07ED2FB2E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04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B82-2BEA-4E5E-8DB4-8EF76048674C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758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733B5-4330-4E18-8854-391DD580385E}" type="slidenum">
              <a:rPr lang="nl-BE" smtClean="0"/>
              <a:pPr>
                <a:defRPr/>
              </a:pPr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212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B82-2BEA-4E5E-8DB4-8EF76048674C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11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B82-2BEA-4E5E-8DB4-8EF76048674C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166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B82-2BEA-4E5E-8DB4-8EF76048674C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77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1F21-EED0-4D98-9B00-94D3387A5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191000"/>
            <a:ext cx="6872808" cy="2406352"/>
          </a:xfrm>
        </p:spPr>
        <p:txBody>
          <a:bodyPr>
            <a:normAutofit fontScale="62500" lnSpcReduction="20000"/>
          </a:bodyPr>
          <a:lstStyle/>
          <a:p>
            <a:r>
              <a:rPr lang="nl-BE" sz="4800" dirty="0" smtClean="0">
                <a:solidFill>
                  <a:schemeClr val="accent2">
                    <a:lumMod val="50000"/>
                  </a:schemeClr>
                </a:solidFill>
              </a:rPr>
              <a:t>Albrecht </a:t>
            </a:r>
            <a:r>
              <a:rPr lang="nl-BE" sz="4800" dirty="0" err="1" smtClean="0">
                <a:solidFill>
                  <a:schemeClr val="accent2">
                    <a:lumMod val="50000"/>
                  </a:schemeClr>
                </a:solidFill>
              </a:rPr>
              <a:t>Heeffer</a:t>
            </a:r>
            <a:endParaRPr lang="nl-BE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Max Planck </a:t>
            </a:r>
            <a:r>
              <a:rPr lang="nl-BE" sz="3600" dirty="0" err="1" smtClean="0">
                <a:solidFill>
                  <a:schemeClr val="accent2">
                    <a:lumMod val="50000"/>
                  </a:schemeClr>
                </a:solidFill>
              </a:rPr>
              <a:t>Institute</a:t>
            </a:r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3600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 History of </a:t>
            </a:r>
            <a:r>
              <a:rPr lang="nl-BE" sz="3600" dirty="0" err="1" smtClean="0">
                <a:solidFill>
                  <a:schemeClr val="accent2">
                    <a:lumMod val="50000"/>
                  </a:schemeClr>
                </a:solidFill>
              </a:rPr>
              <a:t>Science</a:t>
            </a:r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, Berlin</a:t>
            </a:r>
          </a:p>
          <a:p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Center </a:t>
            </a:r>
            <a:r>
              <a:rPr lang="nl-BE" sz="3600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 History of </a:t>
            </a:r>
            <a:r>
              <a:rPr lang="nl-BE" sz="3600" dirty="0" err="1" smtClean="0">
                <a:solidFill>
                  <a:schemeClr val="accent2">
                    <a:lumMod val="50000"/>
                  </a:schemeClr>
                </a:solidFill>
              </a:rPr>
              <a:t>Science</a:t>
            </a:r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nl-BE" sz="3600" dirty="0" err="1" smtClean="0">
                <a:solidFill>
                  <a:schemeClr val="accent2">
                    <a:lumMod val="50000"/>
                  </a:schemeClr>
                </a:solidFill>
              </a:rPr>
              <a:t>Ghent</a:t>
            </a:r>
            <a:r>
              <a:rPr lang="nl-BE" sz="3600" dirty="0" smtClean="0">
                <a:solidFill>
                  <a:schemeClr val="accent2">
                    <a:lumMod val="50000"/>
                  </a:schemeClr>
                </a:solidFill>
              </a:rPr>
              <a:t> University</a:t>
            </a:r>
          </a:p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en-US" sz="4500" dirty="0"/>
              <a:t>Cultures of Mathematics IV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22-25 March 2015</a:t>
            </a:r>
            <a:br>
              <a:rPr lang="en-US" dirty="0"/>
            </a:br>
            <a:r>
              <a:rPr lang="en-US" dirty="0"/>
              <a:t>New Delhi, India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80784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Scholarly </a:t>
            </a:r>
            <a:r>
              <a:rPr lang="en-US" i="1" dirty="0"/>
              <a:t>and sub-scientific mathematical cultures: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 </a:t>
            </a:r>
            <a:r>
              <a:rPr lang="en-US" i="1" dirty="0"/>
              <a:t>reassessment</a:t>
            </a:r>
            <a:endParaRPr lang="en-US" sz="4400" b="1" i="1" dirty="0"/>
          </a:p>
        </p:txBody>
      </p:sp>
      <p:pic>
        <p:nvPicPr>
          <p:cNvPr id="4" name="Picture 3" descr="cent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14"/>
            <a:ext cx="9144000" cy="529683"/>
          </a:xfrm>
          <a:prstGeom prst="rect">
            <a:avLst/>
          </a:prstGeom>
        </p:spPr>
      </p:pic>
      <p:pic>
        <p:nvPicPr>
          <p:cNvPr id="5" name="Picture 5" descr="LW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836712"/>
            <a:ext cx="2232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908720"/>
            <a:ext cx="6296025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Categories</a:t>
            </a:r>
            <a:r>
              <a:rPr lang="nl-BE" dirty="0" smtClean="0"/>
              <a:t> of </a:t>
            </a:r>
            <a:r>
              <a:rPr lang="nl-BE" dirty="0" err="1" smtClean="0"/>
              <a:t>distinction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language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circulation</a:t>
            </a:r>
            <a:r>
              <a:rPr lang="nl-BE" dirty="0" smtClean="0"/>
              <a:t> of </a:t>
            </a:r>
            <a:r>
              <a:rPr lang="nl-BE" dirty="0" err="1" smtClean="0"/>
              <a:t>knowledge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social</a:t>
            </a:r>
            <a:r>
              <a:rPr lang="nl-BE" dirty="0" smtClean="0"/>
              <a:t> support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openness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foreign</a:t>
            </a:r>
            <a:r>
              <a:rPr lang="nl-BE" dirty="0" smtClean="0"/>
              <a:t> </a:t>
            </a:r>
            <a:r>
              <a:rPr lang="nl-BE" dirty="0" err="1" smtClean="0"/>
              <a:t>influences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systems of </a:t>
            </a:r>
            <a:r>
              <a:rPr lang="nl-BE" dirty="0" err="1" smtClean="0"/>
              <a:t>enculturation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historiography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03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Category</a:t>
            </a:r>
            <a:r>
              <a:rPr lang="nl-BE" dirty="0" smtClean="0"/>
              <a:t> 1: Language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Scholarly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>
                <a:solidFill>
                  <a:srgbClr val="FF0000"/>
                </a:solidFill>
              </a:rPr>
              <a:t>Learned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/>
              <a:t>languages</a:t>
            </a:r>
            <a:endParaRPr lang="nl-BE" dirty="0" smtClean="0"/>
          </a:p>
          <a:p>
            <a:r>
              <a:rPr lang="nl-BE" dirty="0" smtClean="0"/>
              <a:t>Old-</a:t>
            </a:r>
            <a:r>
              <a:rPr lang="nl-BE" dirty="0" err="1" smtClean="0"/>
              <a:t>Babylonian</a:t>
            </a:r>
            <a:r>
              <a:rPr lang="nl-BE" dirty="0" smtClean="0"/>
              <a:t>: </a:t>
            </a:r>
            <a:r>
              <a:rPr lang="nl-BE" dirty="0" err="1" smtClean="0"/>
              <a:t>Sumerian</a:t>
            </a:r>
            <a:r>
              <a:rPr lang="nl-BE" dirty="0" smtClean="0"/>
              <a:t> (</a:t>
            </a:r>
            <a:r>
              <a:rPr lang="nl-BE" dirty="0" err="1" smtClean="0"/>
              <a:t>language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scribes</a:t>
            </a:r>
            <a:r>
              <a:rPr lang="nl-BE" dirty="0" smtClean="0"/>
              <a:t>)</a:t>
            </a:r>
          </a:p>
          <a:p>
            <a:r>
              <a:rPr lang="nl-BE" dirty="0" smtClean="0"/>
              <a:t>India: </a:t>
            </a:r>
            <a:r>
              <a:rPr lang="nl-BE" dirty="0" err="1" smtClean="0"/>
              <a:t>Sanskrit</a:t>
            </a:r>
            <a:endParaRPr lang="nl-BE" dirty="0" smtClean="0"/>
          </a:p>
          <a:p>
            <a:r>
              <a:rPr lang="nl-BE" dirty="0" smtClean="0"/>
              <a:t>Europe, </a:t>
            </a:r>
            <a:r>
              <a:rPr lang="en-US" dirty="0" smtClean="0"/>
              <a:t>Medieval</a:t>
            </a:r>
            <a:r>
              <a:rPr lang="nl-BE" dirty="0" smtClean="0"/>
              <a:t> Latin </a:t>
            </a:r>
            <a:r>
              <a:rPr lang="nl-BE" dirty="0" err="1" smtClean="0"/>
              <a:t>tradition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>
                <a:solidFill>
                  <a:srgbClr val="FF0000"/>
                </a:solidFill>
              </a:rPr>
              <a:t>Vernacular</a:t>
            </a:r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smtClean="0"/>
              <a:t>Old-</a:t>
            </a:r>
            <a:r>
              <a:rPr lang="nl-BE" dirty="0" err="1" smtClean="0"/>
              <a:t>Babylonian</a:t>
            </a:r>
            <a:r>
              <a:rPr lang="nl-BE" dirty="0" smtClean="0"/>
              <a:t>: </a:t>
            </a:r>
            <a:r>
              <a:rPr lang="nl-BE" dirty="0" err="1" smtClean="0"/>
              <a:t>Akkadian</a:t>
            </a:r>
            <a:r>
              <a:rPr lang="nl-BE" dirty="0" smtClean="0"/>
              <a:t>, </a:t>
            </a:r>
            <a:r>
              <a:rPr lang="nl-BE" dirty="0" err="1" smtClean="0"/>
              <a:t>Eblaite</a:t>
            </a:r>
            <a:endParaRPr lang="nl-BE" dirty="0" smtClean="0"/>
          </a:p>
          <a:p>
            <a:r>
              <a:rPr lang="nl-BE" dirty="0" smtClean="0"/>
              <a:t>India: </a:t>
            </a:r>
            <a:r>
              <a:rPr lang="nl-BE" dirty="0" err="1" smtClean="0"/>
              <a:t>vernaculars</a:t>
            </a:r>
            <a:endParaRPr lang="nl-BE" dirty="0" smtClean="0"/>
          </a:p>
          <a:p>
            <a:r>
              <a:rPr lang="nl-BE" dirty="0" smtClean="0"/>
              <a:t>Europe, </a:t>
            </a:r>
            <a:r>
              <a:rPr lang="nl-BE" dirty="0" err="1" smtClean="0"/>
              <a:t>abbaco</a:t>
            </a:r>
            <a:r>
              <a:rPr lang="nl-BE" dirty="0" smtClean="0"/>
              <a:t> </a:t>
            </a:r>
            <a:r>
              <a:rPr lang="nl-BE" dirty="0" err="1" smtClean="0"/>
              <a:t>tradition</a:t>
            </a:r>
            <a:r>
              <a:rPr lang="nl-BE" dirty="0" smtClean="0"/>
              <a:t>: </a:t>
            </a:r>
            <a:r>
              <a:rPr lang="nl-BE" dirty="0" err="1" smtClean="0"/>
              <a:t>Italian</a:t>
            </a:r>
            <a:r>
              <a:rPr lang="nl-BE" dirty="0" smtClean="0"/>
              <a:t>, </a:t>
            </a:r>
            <a:r>
              <a:rPr lang="nl-BE" dirty="0" err="1" smtClean="0"/>
              <a:t>Catalan</a:t>
            </a:r>
            <a:r>
              <a:rPr lang="nl-BE" dirty="0" smtClean="0"/>
              <a:t>, </a:t>
            </a:r>
            <a:r>
              <a:rPr lang="nl-BE" dirty="0" err="1" smtClean="0"/>
              <a:t>Provencal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02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Category</a:t>
            </a:r>
            <a:r>
              <a:rPr lang="nl-BE" dirty="0" smtClean="0"/>
              <a:t> 2: Knowledge </a:t>
            </a:r>
            <a:r>
              <a:rPr lang="nl-BE" dirty="0" err="1" smtClean="0"/>
              <a:t>dissemination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Scholarly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Written </a:t>
            </a:r>
            <a:r>
              <a:rPr lang="en-US" dirty="0" smtClean="0"/>
              <a:t>tradition</a:t>
            </a:r>
          </a:p>
          <a:p>
            <a:r>
              <a:rPr lang="en-US" dirty="0" smtClean="0"/>
              <a:t>authoritative texts</a:t>
            </a:r>
          </a:p>
          <a:p>
            <a:r>
              <a:rPr lang="en-US" dirty="0" smtClean="0"/>
              <a:t>commentaries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Old-Babylonian: scribal class</a:t>
            </a:r>
          </a:p>
          <a:p>
            <a:r>
              <a:rPr lang="en-US" dirty="0" smtClean="0"/>
              <a:t>India: scholastic </a:t>
            </a:r>
            <a:r>
              <a:rPr lang="en-US" dirty="0"/>
              <a:t>tradition</a:t>
            </a:r>
            <a:endParaRPr lang="en-US" dirty="0" smtClean="0"/>
          </a:p>
          <a:p>
            <a:r>
              <a:rPr lang="en-US" dirty="0" smtClean="0"/>
              <a:t>Europe: scholastic tradition</a:t>
            </a:r>
          </a:p>
          <a:p>
            <a:pPr lvl="1"/>
            <a:r>
              <a:rPr lang="en-US" dirty="0" err="1" smtClean="0"/>
              <a:t>quadrivium</a:t>
            </a:r>
            <a:r>
              <a:rPr lang="en-US" dirty="0" smtClean="0"/>
              <a:t> (Boethius, Euclid)</a:t>
            </a:r>
          </a:p>
          <a:p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Oral </a:t>
            </a:r>
            <a:r>
              <a:rPr lang="en-US" dirty="0" smtClean="0"/>
              <a:t>tradition</a:t>
            </a:r>
          </a:p>
          <a:p>
            <a:r>
              <a:rPr lang="en-US" dirty="0" smtClean="0"/>
              <a:t>master-apprentice relations</a:t>
            </a:r>
          </a:p>
          <a:p>
            <a:r>
              <a:rPr lang="en-US" dirty="0" smtClean="0"/>
              <a:t>secret treatises, notebooks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Old-Babylonian: surveyors</a:t>
            </a:r>
          </a:p>
          <a:p>
            <a:r>
              <a:rPr lang="en-US" dirty="0" smtClean="0"/>
              <a:t>India: merchant class</a:t>
            </a:r>
          </a:p>
          <a:p>
            <a:r>
              <a:rPr lang="en-US" dirty="0" smtClean="0"/>
              <a:t>Europe: </a:t>
            </a:r>
            <a:r>
              <a:rPr lang="en-US" dirty="0" err="1" smtClean="0"/>
              <a:t>abbaco</a:t>
            </a:r>
            <a:r>
              <a:rPr lang="en-US" dirty="0" smtClean="0"/>
              <a:t> masters</a:t>
            </a:r>
          </a:p>
          <a:p>
            <a:pPr lvl="1"/>
            <a:r>
              <a:rPr lang="en-US" dirty="0" smtClean="0"/>
              <a:t>treatises as a trade secret passed down family generations (the </a:t>
            </a:r>
            <a:r>
              <a:rPr lang="en-US" dirty="0" err="1" smtClean="0"/>
              <a:t>Calandri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Category</a:t>
            </a:r>
            <a:r>
              <a:rPr lang="nl-BE" dirty="0" smtClean="0"/>
              <a:t> </a:t>
            </a:r>
            <a:r>
              <a:rPr lang="nl-BE" dirty="0"/>
              <a:t>3</a:t>
            </a:r>
            <a:r>
              <a:rPr lang="nl-BE" dirty="0" smtClean="0"/>
              <a:t>: </a:t>
            </a:r>
            <a:r>
              <a:rPr lang="nl-BE" dirty="0" err="1" smtClean="0"/>
              <a:t>Social</a:t>
            </a:r>
            <a:r>
              <a:rPr lang="nl-BE" dirty="0" smtClean="0"/>
              <a:t> support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Scholarly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Official authorities: </a:t>
            </a:r>
            <a:r>
              <a:rPr lang="en-US" dirty="0" smtClean="0"/>
              <a:t>emperor, king, princes, capital</a:t>
            </a:r>
            <a:endParaRPr lang="en-US" dirty="0"/>
          </a:p>
          <a:p>
            <a:r>
              <a:rPr lang="en-US" dirty="0" smtClean="0"/>
              <a:t>supported  </a:t>
            </a:r>
          </a:p>
          <a:p>
            <a:r>
              <a:rPr lang="en-US" dirty="0" smtClean="0"/>
              <a:t>defended against contamination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China: xylographs of the ten computational manuals</a:t>
            </a:r>
          </a:p>
          <a:p>
            <a:r>
              <a:rPr lang="en-US" dirty="0" smtClean="0"/>
              <a:t>Europe: </a:t>
            </a:r>
            <a:r>
              <a:rPr lang="en-US" dirty="0" err="1" smtClean="0"/>
              <a:t>quadrivium</a:t>
            </a:r>
            <a:r>
              <a:rPr lang="en-US" dirty="0" smtClean="0"/>
              <a:t> at the universities</a:t>
            </a:r>
          </a:p>
          <a:p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Lay culture</a:t>
            </a:r>
            <a:endParaRPr lang="en-US" dirty="0" smtClean="0"/>
          </a:p>
          <a:p>
            <a:r>
              <a:rPr lang="en-US" dirty="0" smtClean="0"/>
              <a:t>surveyors (geometry)</a:t>
            </a:r>
          </a:p>
          <a:p>
            <a:r>
              <a:rPr lang="en-US" dirty="0" smtClean="0"/>
              <a:t>merchants, artisans (arithmetic and algebra)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Old-Babylonian: surveyors</a:t>
            </a:r>
          </a:p>
          <a:p>
            <a:r>
              <a:rPr lang="en-US" dirty="0" smtClean="0"/>
              <a:t>India: merchant class</a:t>
            </a:r>
          </a:p>
          <a:p>
            <a:r>
              <a:rPr lang="en-US" dirty="0" smtClean="0"/>
              <a:t>Europe: </a:t>
            </a:r>
            <a:r>
              <a:rPr lang="en-US" dirty="0" err="1" smtClean="0"/>
              <a:t>abbaco</a:t>
            </a:r>
            <a:r>
              <a:rPr lang="en-US" dirty="0" smtClean="0"/>
              <a:t> masters educating the merchants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</a:t>
            </a:r>
            <a:r>
              <a:rPr lang="en-US" dirty="0"/>
              <a:t>4</a:t>
            </a:r>
            <a:r>
              <a:rPr lang="en-US" dirty="0" smtClean="0"/>
              <a:t>: Openness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Scholarly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Conservative, defensive</a:t>
            </a:r>
            <a:endParaRPr lang="en-US" dirty="0"/>
          </a:p>
          <a:p>
            <a:r>
              <a:rPr lang="en-US" dirty="0" smtClean="0"/>
              <a:t>reject change</a:t>
            </a:r>
          </a:p>
          <a:p>
            <a:r>
              <a:rPr lang="en-US" dirty="0" smtClean="0"/>
              <a:t>hostile against foreign influences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China: xylographs of the ten computational manuals</a:t>
            </a:r>
          </a:p>
          <a:p>
            <a:r>
              <a:rPr lang="en-US" dirty="0" smtClean="0"/>
              <a:t>Europe: humanists eradicating ‘barbaric’ influences</a:t>
            </a:r>
          </a:p>
          <a:p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Open for foreign influence</a:t>
            </a:r>
            <a:endParaRPr lang="en-US" dirty="0" smtClean="0"/>
          </a:p>
          <a:p>
            <a:r>
              <a:rPr lang="en-US" dirty="0" smtClean="0"/>
              <a:t>cross-cultural</a:t>
            </a:r>
          </a:p>
          <a:p>
            <a:r>
              <a:rPr lang="en-US" dirty="0" smtClean="0"/>
              <a:t>mathematical practice travelling through merchant routes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silk route recreational problems</a:t>
            </a:r>
          </a:p>
          <a:p>
            <a:r>
              <a:rPr lang="en-US" dirty="0" smtClean="0"/>
              <a:t>Europe: </a:t>
            </a:r>
            <a:r>
              <a:rPr lang="en-US" dirty="0" err="1" smtClean="0"/>
              <a:t>abbaco</a:t>
            </a:r>
            <a:r>
              <a:rPr lang="en-US" dirty="0" smtClean="0"/>
              <a:t> culture embracing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nl-BE" smtClean="0"/>
              <a:t>François Viète</a:t>
            </a:r>
            <a:endParaRPr lang="en-US" smtClean="0"/>
          </a:p>
        </p:txBody>
      </p:sp>
      <p:sp>
        <p:nvSpPr>
          <p:cNvPr id="325638" name="Rectangle 6"/>
          <p:cNvSpPr>
            <a:spLocks noGrp="1"/>
          </p:cNvSpPr>
          <p:nvPr>
            <p:ph type="body" idx="1"/>
          </p:nvPr>
        </p:nvSpPr>
        <p:spPr>
          <a:xfrm>
            <a:off x="914400" y="1784350"/>
            <a:ext cx="7772400" cy="636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BE" sz="2600" smtClean="0"/>
              <a:t>In his dedication to Princess Mélusine (</a:t>
            </a:r>
            <a:r>
              <a:rPr lang="nl-BE" sz="2600" i="1" smtClean="0"/>
              <a:t>Isagoge,</a:t>
            </a:r>
            <a:r>
              <a:rPr lang="nl-BE" sz="2600" smtClean="0"/>
              <a:t> 1591):</a:t>
            </a:r>
            <a:endParaRPr lang="en-US" sz="2600" smtClean="0"/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1331913" y="2924175"/>
            <a:ext cx="6481762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altLang="zh-CN" sz="2400" i="1" dirty="0"/>
              <a:t>Behold, the art which I present is new, but in truth so old, so </a:t>
            </a:r>
            <a:r>
              <a:rPr lang="en-US" altLang="zh-CN" sz="2400" i="1" dirty="0">
                <a:solidFill>
                  <a:srgbClr val="FF0000"/>
                </a:solidFill>
              </a:rPr>
              <a:t>spoiled and defiled by the barbarians</a:t>
            </a:r>
            <a:r>
              <a:rPr lang="en-US" altLang="zh-CN" sz="2400" i="1" dirty="0"/>
              <a:t>, that I considered it necessary, in order to introduce an entirely new form into it, to think out and publish </a:t>
            </a:r>
            <a:r>
              <a:rPr lang="en-US" altLang="zh-CN" sz="2400" i="1" dirty="0">
                <a:solidFill>
                  <a:srgbClr val="FF0000"/>
                </a:solidFill>
              </a:rPr>
              <a:t>a new vocabulary</a:t>
            </a:r>
            <a:r>
              <a:rPr lang="en-US" altLang="zh-CN" sz="2400" i="1" dirty="0"/>
              <a:t>, having gotten rid of all its pseudo-technical terms (pseudo-</a:t>
            </a:r>
            <a:r>
              <a:rPr lang="en-US" altLang="zh-CN" sz="2400" i="1" dirty="0" err="1"/>
              <a:t>categorematis</a:t>
            </a:r>
            <a:r>
              <a:rPr lang="en-US" altLang="zh-CN" sz="2400" i="1" dirty="0"/>
              <a:t>) lest it should retain its </a:t>
            </a:r>
            <a:r>
              <a:rPr lang="en-US" altLang="zh-CN" sz="2400" i="1" dirty="0">
                <a:solidFill>
                  <a:srgbClr val="FF0000"/>
                </a:solidFill>
              </a:rPr>
              <a:t>filth and continue to stink </a:t>
            </a:r>
            <a:r>
              <a:rPr lang="en-US" altLang="zh-CN" sz="2400" i="1" dirty="0"/>
              <a:t>in the old way</a:t>
            </a:r>
            <a:r>
              <a:rPr lang="en-US" altLang="zh-CN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13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nl-BE" smtClean="0"/>
              <a:t>François Viète</a:t>
            </a:r>
            <a:endParaRPr lang="en-US" smtClean="0"/>
          </a:p>
        </p:txBody>
      </p:sp>
      <p:sp>
        <p:nvSpPr>
          <p:cNvPr id="343043" name="Rectangle 3"/>
          <p:cNvSpPr>
            <a:spLocks noGrp="1"/>
          </p:cNvSpPr>
          <p:nvPr>
            <p:ph type="body" idx="1"/>
          </p:nvPr>
        </p:nvSpPr>
        <p:spPr>
          <a:xfrm>
            <a:off x="827088" y="1484313"/>
            <a:ext cx="7772400" cy="43815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BE" sz="2500" dirty="0" smtClean="0"/>
              <a:t>New terminology for algebra:</a:t>
            </a:r>
          </a:p>
          <a:p>
            <a:pPr>
              <a:lnSpc>
                <a:spcPct val="90000"/>
              </a:lnSpc>
            </a:pPr>
            <a:r>
              <a:rPr lang="en-US" sz="2100" i="1" dirty="0" err="1" smtClean="0"/>
              <a:t>logistica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speciosam</a:t>
            </a:r>
            <a:r>
              <a:rPr lang="en-US" sz="2100" dirty="0" smtClean="0"/>
              <a:t> (symbolic logistic): </a:t>
            </a:r>
            <a:r>
              <a:rPr lang="nl-BE" sz="2100" dirty="0" smtClean="0">
                <a:solidFill>
                  <a:srgbClr val="FF0000"/>
                </a:solidFill>
              </a:rPr>
              <a:t>algebra </a:t>
            </a:r>
          </a:p>
          <a:p>
            <a:pPr>
              <a:lnSpc>
                <a:spcPct val="90000"/>
              </a:lnSpc>
            </a:pPr>
            <a:r>
              <a:rPr lang="nl-BE" sz="2100" i="1" dirty="0" smtClean="0"/>
              <a:t>zetetics</a:t>
            </a:r>
            <a:r>
              <a:rPr lang="nl-BE" sz="2100" dirty="0" smtClean="0"/>
              <a:t>: translation of a problem into a symbolic equation</a:t>
            </a:r>
          </a:p>
          <a:p>
            <a:pPr>
              <a:lnSpc>
                <a:spcPct val="90000"/>
              </a:lnSpc>
            </a:pPr>
            <a:r>
              <a:rPr lang="en-US" sz="2100" i="1" dirty="0" err="1" smtClean="0"/>
              <a:t>poristics</a:t>
            </a:r>
            <a:r>
              <a:rPr lang="en-US" sz="2100" i="1" dirty="0" smtClean="0"/>
              <a:t>:</a:t>
            </a:r>
            <a:r>
              <a:rPr lang="en-US" sz="2100" dirty="0" smtClean="0"/>
              <a:t> manipulation of the equation by the rules of algebra</a:t>
            </a:r>
          </a:p>
          <a:p>
            <a:pPr>
              <a:lnSpc>
                <a:spcPct val="90000"/>
              </a:lnSpc>
            </a:pPr>
            <a:r>
              <a:rPr lang="en-US" sz="2100" i="1" dirty="0" smtClean="0"/>
              <a:t>exegetics:</a:t>
            </a:r>
            <a:r>
              <a:rPr lang="en-US" sz="2100" dirty="0" smtClean="0"/>
              <a:t> interpretation of the solution of the problem</a:t>
            </a:r>
          </a:p>
          <a:p>
            <a:pPr>
              <a:lnSpc>
                <a:spcPct val="90000"/>
              </a:lnSpc>
            </a:pPr>
            <a:r>
              <a:rPr lang="nl-BE" sz="2100" i="1" dirty="0" smtClean="0"/>
              <a:t>latus </a:t>
            </a:r>
            <a:r>
              <a:rPr lang="nl-BE" sz="2100" dirty="0" smtClean="0"/>
              <a:t>(res): the unknown, </a:t>
            </a:r>
            <a:r>
              <a:rPr lang="en-GB" sz="2100" dirty="0" smtClean="0"/>
              <a:t>shay’ </a:t>
            </a:r>
          </a:p>
          <a:p>
            <a:pPr>
              <a:lnSpc>
                <a:spcPct val="90000"/>
              </a:lnSpc>
            </a:pPr>
            <a:r>
              <a:rPr lang="nl-BE" sz="2100" i="1" dirty="0" smtClean="0"/>
              <a:t>quadratus </a:t>
            </a:r>
            <a:r>
              <a:rPr lang="nl-BE" sz="2100" dirty="0" smtClean="0"/>
              <a:t>(census): square of the unknown, </a:t>
            </a:r>
            <a:r>
              <a:rPr lang="en-GB" sz="2100" dirty="0" err="1" smtClean="0"/>
              <a:t>māl</a:t>
            </a:r>
            <a:r>
              <a:rPr lang="en-US" sz="2100" dirty="0" smtClean="0"/>
              <a:t> </a:t>
            </a:r>
            <a:endParaRPr lang="nl-BE" sz="2100" dirty="0" smtClean="0"/>
          </a:p>
          <a:p>
            <a:pPr>
              <a:lnSpc>
                <a:spcPct val="90000"/>
              </a:lnSpc>
            </a:pPr>
            <a:r>
              <a:rPr lang="en-US" sz="2100" i="1" dirty="0" smtClean="0"/>
              <a:t>antithesis</a:t>
            </a:r>
            <a:r>
              <a:rPr lang="en-US" sz="2100" dirty="0" smtClean="0"/>
              <a:t> (restoration): al-</a:t>
            </a:r>
            <a:r>
              <a:rPr lang="en-US" sz="2100" dirty="0" err="1" smtClean="0"/>
              <a:t>jabr</a:t>
            </a:r>
            <a:r>
              <a:rPr lang="en-US" sz="2100" dirty="0" smtClean="0"/>
              <a:t> (</a:t>
            </a:r>
            <a:r>
              <a:rPr lang="ar-SA" sz="2500" dirty="0" smtClean="0"/>
              <a:t>ﺍﻠﺠﺑﺮ</a:t>
            </a:r>
            <a:r>
              <a:rPr lang="en-US" sz="2500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sz="2100" i="1" dirty="0" err="1" smtClean="0"/>
              <a:t>hypobibasmo</a:t>
            </a:r>
            <a:r>
              <a:rPr lang="en-US" sz="2100" dirty="0" smtClean="0"/>
              <a:t> (reduction):  al-</a:t>
            </a:r>
            <a:r>
              <a:rPr lang="en-US" sz="2100" dirty="0" err="1" smtClean="0"/>
              <a:t>ikmāl</a:t>
            </a:r>
            <a:r>
              <a:rPr lang="en-US" sz="2100" dirty="0" smtClean="0"/>
              <a:t> (</a:t>
            </a:r>
            <a:r>
              <a:rPr lang="ar-SA" sz="2500" dirty="0" smtClean="0"/>
              <a:t>ﺍﻺﻜﻤﺎﻝ</a:t>
            </a:r>
            <a:r>
              <a:rPr lang="en-US" sz="2500" dirty="0" smtClean="0"/>
              <a:t> )</a:t>
            </a:r>
          </a:p>
          <a:p>
            <a:pPr>
              <a:lnSpc>
                <a:spcPct val="90000"/>
              </a:lnSpc>
            </a:pPr>
            <a:r>
              <a:rPr lang="en-US" sz="2100" i="1" dirty="0" err="1" smtClean="0"/>
              <a:t>parabolismo</a:t>
            </a:r>
            <a:r>
              <a:rPr lang="en-US" sz="2100" dirty="0" smtClean="0"/>
              <a:t> (reduction): id.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BE" sz="2500" dirty="0" smtClean="0"/>
              <a:t>Use of Diophantus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8910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5: Enculturation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Scholarly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Official education</a:t>
            </a:r>
            <a:endParaRPr lang="en-US" dirty="0"/>
          </a:p>
          <a:p>
            <a:r>
              <a:rPr lang="en-US" dirty="0" smtClean="0"/>
              <a:t>elite system</a:t>
            </a:r>
          </a:p>
          <a:p>
            <a:r>
              <a:rPr lang="en-US" dirty="0" smtClean="0"/>
              <a:t>rote learning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Old-Babylonia: scribal schools</a:t>
            </a:r>
          </a:p>
          <a:p>
            <a:r>
              <a:rPr lang="en-US" dirty="0" smtClean="0"/>
              <a:t>Europe: universities</a:t>
            </a:r>
          </a:p>
          <a:p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Education system supported by lay culture</a:t>
            </a:r>
            <a:endParaRPr lang="en-US" dirty="0" smtClean="0"/>
          </a:p>
          <a:p>
            <a:r>
              <a:rPr lang="en-US" dirty="0" smtClean="0"/>
              <a:t>schools </a:t>
            </a:r>
          </a:p>
          <a:p>
            <a:r>
              <a:rPr lang="en-US" dirty="0" smtClean="0"/>
              <a:t>learning by doing (calculating)</a:t>
            </a:r>
          </a:p>
          <a:p>
            <a:r>
              <a:rPr lang="en-US" dirty="0" smtClean="0"/>
              <a:t>apprenticeship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Europe: </a:t>
            </a:r>
            <a:r>
              <a:rPr lang="en-US" dirty="0" err="1" smtClean="0"/>
              <a:t>abbaco</a:t>
            </a:r>
            <a:r>
              <a:rPr lang="en-US" dirty="0" smtClean="0"/>
              <a:t> schools teaching Hindu-Arabic arithmetic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Enculturation in scholarly culture</a:t>
            </a:r>
            <a:endParaRPr lang="nl-B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600200"/>
            <a:ext cx="6429375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/>
              <a:t>Almost 4000 years of math education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Babylonian scribal schools: first organized classes for mathematics education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Iraq, Nippur, House F, c.1900-1721 BC, </a:t>
            </a:r>
            <a:r>
              <a:rPr lang="en-US" sz="2000" dirty="0" err="1" smtClean="0"/>
              <a:t>excav</a:t>
            </a:r>
            <a:r>
              <a:rPr lang="en-US" sz="2000" dirty="0" smtClean="0"/>
              <a:t>. 1952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127 tablets of the school tablets deal with mathematics (18%)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7 similar excavation sites found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knowledge of mathematics very important to the scribal class</a:t>
            </a:r>
          </a:p>
          <a:p>
            <a:pPr>
              <a:lnSpc>
                <a:spcPct val="90000"/>
              </a:lnSpc>
            </a:pPr>
            <a:endParaRPr lang="nl-BE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143125"/>
            <a:ext cx="20716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</a:t>
            </a:r>
            <a:r>
              <a:rPr lang="en-US" dirty="0"/>
              <a:t>6</a:t>
            </a:r>
            <a:r>
              <a:rPr lang="en-US" dirty="0" smtClean="0"/>
              <a:t>: Historiography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Scholarly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Dominant in the history of mathematics</a:t>
            </a:r>
            <a:endParaRPr lang="en-US" dirty="0"/>
          </a:p>
          <a:p>
            <a:r>
              <a:rPr lang="en-US" dirty="0" smtClean="0"/>
              <a:t>Ancient Greece as a model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Humanist myth: all valuable knowledge emerged from Ancient Greek soil </a:t>
            </a:r>
          </a:p>
          <a:p>
            <a:r>
              <a:rPr lang="en-US" dirty="0" smtClean="0"/>
              <a:t>Moritz Cantor</a:t>
            </a:r>
          </a:p>
          <a:p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</a:t>
            </a:r>
            <a:r>
              <a:rPr lang="nl-BE" dirty="0" smtClean="0"/>
              <a:t>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History undervalued, understudied</a:t>
            </a:r>
            <a:endParaRPr lang="en-US" dirty="0" smtClean="0"/>
          </a:p>
          <a:p>
            <a:r>
              <a:rPr lang="en-US" dirty="0" smtClean="0"/>
              <a:t>past 30 years</a:t>
            </a:r>
          </a:p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Europe: </a:t>
            </a:r>
            <a:r>
              <a:rPr lang="en-US" dirty="0" err="1" smtClean="0"/>
              <a:t>abbaco</a:t>
            </a:r>
            <a:r>
              <a:rPr lang="en-US" dirty="0" smtClean="0"/>
              <a:t> culture (studied since 1960’s)</a:t>
            </a:r>
          </a:p>
          <a:p>
            <a:r>
              <a:rPr lang="en-US" dirty="0" smtClean="0"/>
              <a:t>Old-Babylonian algebra: the new interpretation (1980’s)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Hoyrup’s</a:t>
            </a:r>
            <a:r>
              <a:rPr lang="nl-BE" dirty="0" smtClean="0"/>
              <a:t> </a:t>
            </a:r>
            <a:r>
              <a:rPr lang="nl-BE" dirty="0" err="1" smtClean="0"/>
              <a:t>distinction</a:t>
            </a:r>
            <a:r>
              <a:rPr lang="nl-BE" dirty="0" smtClean="0"/>
              <a:t> of 1990</a:t>
            </a:r>
          </a:p>
          <a:p>
            <a:r>
              <a:rPr lang="nl-BE" dirty="0" smtClean="0"/>
              <a:t>Application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mathematical</a:t>
            </a:r>
            <a:r>
              <a:rPr lang="nl-BE" dirty="0" smtClean="0"/>
              <a:t> cultures</a:t>
            </a:r>
          </a:p>
          <a:p>
            <a:r>
              <a:rPr lang="nl-BE" dirty="0" smtClean="0"/>
              <a:t>Criteria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examples</a:t>
            </a:r>
            <a:endParaRPr lang="nl-BE" dirty="0" smtClean="0"/>
          </a:p>
          <a:p>
            <a:r>
              <a:rPr lang="nl-BE" dirty="0" err="1" smtClean="0"/>
              <a:t>Contemporary</a:t>
            </a:r>
            <a:r>
              <a:rPr lang="nl-BE" dirty="0" smtClean="0"/>
              <a:t> </a:t>
            </a:r>
            <a:r>
              <a:rPr lang="nl-BE" dirty="0" err="1" smtClean="0"/>
              <a:t>distinctions</a:t>
            </a:r>
            <a:endParaRPr lang="nl-BE" dirty="0" smtClean="0"/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Mathematics</a:t>
            </a:r>
            <a:r>
              <a:rPr lang="nl-BE" dirty="0" smtClean="0"/>
              <a:t> of sub-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merchant</a:t>
            </a:r>
            <a:r>
              <a:rPr lang="nl-BE" dirty="0"/>
              <a:t> </a:t>
            </a:r>
            <a:r>
              <a:rPr lang="nl-BE" dirty="0" err="1"/>
              <a:t>arithmetic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algebra</a:t>
            </a:r>
          </a:p>
          <a:p>
            <a:pPr lvl="1"/>
            <a:r>
              <a:rPr lang="nl-BE" dirty="0" err="1" smtClean="0"/>
              <a:t>rule</a:t>
            </a:r>
            <a:r>
              <a:rPr lang="nl-BE" dirty="0" smtClean="0"/>
              <a:t> </a:t>
            </a:r>
            <a:r>
              <a:rPr lang="nl-BE" dirty="0"/>
              <a:t>of </a:t>
            </a:r>
            <a:r>
              <a:rPr lang="nl-BE" dirty="0" err="1"/>
              <a:t>three</a:t>
            </a:r>
            <a:endParaRPr lang="nl-BE" dirty="0"/>
          </a:p>
          <a:p>
            <a:pPr lvl="1"/>
            <a:r>
              <a:rPr lang="nl-BE" dirty="0" smtClean="0"/>
              <a:t>exchange </a:t>
            </a:r>
            <a:r>
              <a:rPr lang="nl-BE" dirty="0"/>
              <a:t>of money</a:t>
            </a:r>
          </a:p>
          <a:p>
            <a:pPr lvl="1"/>
            <a:r>
              <a:rPr lang="nl-BE" dirty="0" err="1" smtClean="0"/>
              <a:t>barter</a:t>
            </a:r>
            <a:endParaRPr lang="nl-BE" dirty="0"/>
          </a:p>
          <a:p>
            <a:pPr lvl="1"/>
            <a:r>
              <a:rPr lang="nl-BE" dirty="0" smtClean="0"/>
              <a:t>partnership </a:t>
            </a:r>
            <a:r>
              <a:rPr lang="nl-BE" dirty="0" err="1"/>
              <a:t>and</a:t>
            </a:r>
            <a:r>
              <a:rPr lang="nl-BE" dirty="0"/>
              <a:t> partnership in time</a:t>
            </a:r>
          </a:p>
          <a:p>
            <a:pPr lvl="1"/>
            <a:r>
              <a:rPr lang="nl-BE" dirty="0" smtClean="0"/>
              <a:t>interest </a:t>
            </a:r>
            <a:r>
              <a:rPr lang="nl-BE" dirty="0" err="1"/>
              <a:t>and</a:t>
            </a:r>
            <a:r>
              <a:rPr lang="nl-BE" dirty="0"/>
              <a:t> discount</a:t>
            </a:r>
          </a:p>
          <a:p>
            <a:pPr lvl="1"/>
            <a:r>
              <a:rPr lang="nl-BE" dirty="0" err="1" smtClean="0"/>
              <a:t>repayment</a:t>
            </a:r>
            <a:r>
              <a:rPr lang="nl-BE" dirty="0" smtClean="0"/>
              <a:t> </a:t>
            </a:r>
            <a:r>
              <a:rPr lang="nl-BE" dirty="0"/>
              <a:t>of </a:t>
            </a:r>
            <a:r>
              <a:rPr lang="nl-BE" dirty="0" err="1"/>
              <a:t>loans</a:t>
            </a:r>
            <a:endParaRPr lang="nl-BE" dirty="0"/>
          </a:p>
          <a:p>
            <a:pPr lvl="1"/>
            <a:r>
              <a:rPr lang="nl-BE" dirty="0" err="1" smtClean="0"/>
              <a:t>alligation</a:t>
            </a:r>
            <a:r>
              <a:rPr lang="nl-BE" dirty="0" smtClean="0"/>
              <a:t> </a:t>
            </a:r>
            <a:r>
              <a:rPr lang="nl-BE" dirty="0"/>
              <a:t>(of </a:t>
            </a:r>
            <a:r>
              <a:rPr lang="nl-BE" dirty="0" err="1"/>
              <a:t>metals</a:t>
            </a:r>
            <a:r>
              <a:rPr lang="nl-BE" dirty="0"/>
              <a:t> or </a:t>
            </a:r>
            <a:r>
              <a:rPr lang="nl-BE" dirty="0" err="1"/>
              <a:t>liquids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18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>
            <a:normAutofit fontScale="90000"/>
          </a:bodyPr>
          <a:lstStyle/>
          <a:p>
            <a:r>
              <a:rPr lang="nl-BE" dirty="0" err="1"/>
              <a:t>Mathematics</a:t>
            </a:r>
            <a:r>
              <a:rPr lang="nl-BE" dirty="0"/>
              <a:t> of sub-</a:t>
            </a:r>
            <a:r>
              <a:rPr lang="nl-BE" dirty="0" err="1"/>
              <a:t>scientific</a:t>
            </a:r>
            <a:r>
              <a:rPr lang="nl-BE" dirty="0"/>
              <a:t>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Practical </a:t>
            </a:r>
            <a:r>
              <a:rPr lang="nl-BE" dirty="0" err="1" smtClean="0"/>
              <a:t>geometry</a:t>
            </a:r>
            <a:endParaRPr lang="nl-BE" dirty="0" smtClean="0"/>
          </a:p>
          <a:p>
            <a:pPr lvl="1"/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surveying</a:t>
            </a:r>
            <a:r>
              <a:rPr lang="nl-BE" dirty="0" smtClean="0"/>
              <a:t> </a:t>
            </a:r>
            <a:r>
              <a:rPr lang="nl-BE" dirty="0" err="1" smtClean="0"/>
              <a:t>tradition</a:t>
            </a:r>
            <a:r>
              <a:rPr lang="nl-BE" dirty="0" smtClean="0"/>
              <a:t> (Old-</a:t>
            </a:r>
            <a:r>
              <a:rPr lang="nl-BE" dirty="0" err="1" smtClean="0"/>
              <a:t>Babylonian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master builders, </a:t>
            </a:r>
            <a:r>
              <a:rPr lang="nl-BE" dirty="0" err="1" smtClean="0"/>
              <a:t>architects</a:t>
            </a:r>
            <a:endParaRPr lang="nl-BE" dirty="0" smtClean="0"/>
          </a:p>
          <a:p>
            <a:pPr lvl="1"/>
            <a:r>
              <a:rPr lang="nl-BE" dirty="0" err="1" smtClean="0"/>
              <a:t>mensuration</a:t>
            </a:r>
            <a:endParaRPr lang="nl-BE" dirty="0" smtClean="0"/>
          </a:p>
          <a:p>
            <a:pPr lvl="2"/>
            <a:r>
              <a:rPr lang="nl-BE" dirty="0" err="1" smtClean="0"/>
              <a:t>distances</a:t>
            </a:r>
            <a:r>
              <a:rPr lang="nl-BE" dirty="0" smtClean="0"/>
              <a:t>, surfaces, volumes </a:t>
            </a:r>
          </a:p>
          <a:p>
            <a:pPr lvl="1"/>
            <a:r>
              <a:rPr lang="nl-BE" dirty="0" err="1" smtClean="0"/>
              <a:t>gauging</a:t>
            </a:r>
            <a:endParaRPr lang="nl-BE" dirty="0" smtClean="0"/>
          </a:p>
          <a:p>
            <a:pPr lvl="1"/>
            <a:r>
              <a:rPr lang="nl-BE" dirty="0" err="1" smtClean="0"/>
              <a:t>perspective</a:t>
            </a:r>
            <a:endParaRPr lang="nl-BE" dirty="0" smtClean="0"/>
          </a:p>
          <a:p>
            <a:pPr lvl="1"/>
            <a:r>
              <a:rPr lang="nl-BE" dirty="0" err="1" smtClean="0"/>
              <a:t>fortification</a:t>
            </a:r>
            <a:r>
              <a:rPr lang="nl-BE" dirty="0" smtClean="0"/>
              <a:t>, </a:t>
            </a:r>
            <a:r>
              <a:rPr lang="nl-BE" dirty="0" err="1" smtClean="0"/>
              <a:t>balistics</a:t>
            </a:r>
            <a:endParaRPr lang="nl-BE" dirty="0" smtClean="0"/>
          </a:p>
          <a:p>
            <a:pPr lvl="1"/>
            <a:r>
              <a:rPr lang="nl-BE" dirty="0" err="1" smtClean="0"/>
              <a:t>sun-dials</a:t>
            </a:r>
            <a:endParaRPr lang="nl-BE" dirty="0" smtClean="0"/>
          </a:p>
        </p:txBody>
      </p:sp>
      <p:pic>
        <p:nvPicPr>
          <p:cNvPr id="4" name="Picture 3" descr="matche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56992"/>
            <a:ext cx="3048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Mathematics</a:t>
            </a:r>
            <a:r>
              <a:rPr lang="nl-BE" dirty="0" smtClean="0"/>
              <a:t> of sub-</a:t>
            </a:r>
            <a:r>
              <a:rPr lang="nl-BE" dirty="0" err="1" smtClean="0"/>
              <a:t>scientific</a:t>
            </a:r>
            <a:r>
              <a:rPr lang="nl-BE" dirty="0" smtClean="0"/>
              <a:t>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Recreational problems</a:t>
            </a:r>
          </a:p>
          <a:p>
            <a:pPr lvl="1"/>
            <a:r>
              <a:rPr lang="nl-BE" smtClean="0"/>
              <a:t>riddles</a:t>
            </a:r>
          </a:p>
          <a:p>
            <a:pPr lvl="1"/>
            <a:r>
              <a:rPr lang="nl-BE" smtClean="0"/>
              <a:t>lack of care for reality</a:t>
            </a:r>
          </a:p>
          <a:p>
            <a:pPr lvl="1"/>
            <a:r>
              <a:rPr lang="nl-BE" smtClean="0"/>
              <a:t>surprise or awe effect</a:t>
            </a:r>
          </a:p>
          <a:p>
            <a:pPr lvl="1"/>
            <a:r>
              <a:rPr lang="nl-BE" smtClean="0"/>
              <a:t>culturally embedded</a:t>
            </a:r>
          </a:p>
          <a:p>
            <a:pPr lvl="1"/>
            <a:r>
              <a:rPr lang="nl-BE" smtClean="0"/>
              <a:t>often ‘trick’ solution or easy recipe</a:t>
            </a:r>
          </a:p>
          <a:p>
            <a:pPr lvl="1"/>
            <a:r>
              <a:rPr lang="nl-BE" smtClean="0"/>
              <a:t>teaching function</a:t>
            </a:r>
          </a:p>
          <a:p>
            <a:pPr lvl="1"/>
            <a:r>
              <a:rPr lang="nl-BE" smtClean="0"/>
              <a:t>cross-cultural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Influences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1. </a:t>
            </a:r>
            <a:r>
              <a:rPr lang="nl-BE" dirty="0" err="1" smtClean="0">
                <a:solidFill>
                  <a:srgbClr val="FF0000"/>
                </a:solidFill>
              </a:rPr>
              <a:t>Institutionalization</a:t>
            </a:r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smtClean="0"/>
              <a:t>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r>
              <a:rPr lang="nl-BE" dirty="0" smtClean="0"/>
              <a:t> is </a:t>
            </a:r>
            <a:r>
              <a:rPr lang="nl-BE" dirty="0" err="1" smtClean="0"/>
              <a:t>incorporated</a:t>
            </a:r>
            <a:r>
              <a:rPr lang="nl-BE" dirty="0" smtClean="0"/>
              <a:t> </a:t>
            </a:r>
            <a:r>
              <a:rPr lang="nl-BE" dirty="0" err="1" smtClean="0"/>
              <a:t>into</a:t>
            </a:r>
            <a:r>
              <a:rPr lang="nl-BE" dirty="0" smtClean="0"/>
              <a:t> </a:t>
            </a:r>
            <a:r>
              <a:rPr lang="nl-BE" dirty="0" err="1" smtClean="0"/>
              <a:t>scholarly</a:t>
            </a:r>
            <a:r>
              <a:rPr lang="nl-BE" dirty="0" smtClean="0"/>
              <a:t> culture</a:t>
            </a:r>
          </a:p>
          <a:p>
            <a:r>
              <a:rPr lang="nl-BE" dirty="0" err="1" smtClean="0"/>
              <a:t>examples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land </a:t>
            </a:r>
            <a:r>
              <a:rPr lang="nl-BE" dirty="0" err="1" smtClean="0"/>
              <a:t>administration</a:t>
            </a:r>
            <a:r>
              <a:rPr lang="nl-BE" dirty="0" smtClean="0"/>
              <a:t>: Old-</a:t>
            </a:r>
            <a:r>
              <a:rPr lang="nl-BE" dirty="0" err="1" smtClean="0"/>
              <a:t>Baylonian</a:t>
            </a:r>
            <a:r>
              <a:rPr lang="nl-BE" dirty="0" smtClean="0"/>
              <a:t> algebra</a:t>
            </a:r>
          </a:p>
          <a:p>
            <a:pPr lvl="1"/>
            <a:r>
              <a:rPr lang="nl-BE" dirty="0" err="1" smtClean="0"/>
              <a:t>taxation</a:t>
            </a:r>
            <a:r>
              <a:rPr lang="nl-BE" dirty="0" smtClean="0"/>
              <a:t> on commerce: Ancient China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83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incorporating surveyors knowledge into scribal culture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J. </a:t>
            </a:r>
            <a:r>
              <a:rPr lang="en-US" sz="2800" dirty="0" err="1" smtClean="0"/>
              <a:t>Friberg</a:t>
            </a:r>
            <a:r>
              <a:rPr lang="en-US" sz="2800" dirty="0" smtClean="0"/>
              <a:t> (2009) “A Geometric Algorithm with Solutions to Quadratic Equations in a Sumerian Juridical Document from Ur III </a:t>
            </a:r>
            <a:r>
              <a:rPr lang="en-US" sz="2800" dirty="0" err="1" smtClean="0"/>
              <a:t>Umma</a:t>
            </a:r>
            <a:r>
              <a:rPr lang="en-US" sz="2800" dirty="0" smtClean="0"/>
              <a:t>”, </a:t>
            </a:r>
            <a:r>
              <a:rPr lang="en-US" sz="2800" i="1" dirty="0" smtClean="0"/>
              <a:t>Cuneiform Digital Library Journal </a:t>
            </a:r>
            <a:r>
              <a:rPr lang="en-US" sz="2800" dirty="0" smtClean="0"/>
              <a:t>2009, (3).</a:t>
            </a:r>
          </a:p>
          <a:p>
            <a:pPr lvl="1"/>
            <a:r>
              <a:rPr lang="en-US" sz="2400" dirty="0" smtClean="0"/>
              <a:t>YBC 3879</a:t>
            </a:r>
            <a:r>
              <a:rPr lang="en-US" sz="2400" i="1" dirty="0" smtClean="0"/>
              <a:t>, </a:t>
            </a:r>
            <a:r>
              <a:rPr lang="en-US" sz="2400" dirty="0" smtClean="0"/>
              <a:t>a juridical field division document from the Sumerian Ur III period (2100-2000 BC)</a:t>
            </a:r>
          </a:p>
          <a:p>
            <a:pPr lvl="1"/>
            <a:r>
              <a:rPr lang="en-US" sz="2400" dirty="0" smtClean="0"/>
              <a:t>the first documented appearances of metric algebra problems in a pre-Babylonian text</a:t>
            </a:r>
          </a:p>
          <a:p>
            <a:pPr lvl="1"/>
            <a:r>
              <a:rPr lang="en-US" sz="2400" dirty="0" smtClean="0"/>
              <a:t>the first documented appearance of metric algebra problems in a non-mathematical cuneiform text</a:t>
            </a:r>
          </a:p>
        </p:txBody>
      </p:sp>
    </p:spTree>
    <p:extLst>
      <p:ext uri="{BB962C8B-B14F-4D97-AF65-F5344CB8AC3E}">
        <p14:creationId xmlns:p14="http://schemas.microsoft.com/office/powerpoint/2010/main" val="32758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YBC 3879</a:t>
            </a: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676400"/>
            <a:ext cx="8588375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19490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76400"/>
            <a:ext cx="5451901" cy="4343400"/>
          </a:xfrm>
          <a:prstGeom prst="rect">
            <a:avLst/>
          </a:prstGeom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YBC 3879 Field plan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4373563"/>
          </a:xfrm>
        </p:spPr>
        <p:txBody>
          <a:bodyPr/>
          <a:lstStyle/>
          <a:p>
            <a:r>
              <a:rPr lang="en-US" smtClean="0"/>
              <a:t>K</a:t>
            </a:r>
            <a:r>
              <a:rPr lang="en-US" baseline="-25000" smtClean="0"/>
              <a:t>1</a:t>
            </a:r>
            <a:r>
              <a:rPr lang="en-US" smtClean="0"/>
              <a:t>: triangle</a:t>
            </a:r>
          </a:p>
          <a:p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: triangle</a:t>
            </a:r>
          </a:p>
          <a:p>
            <a:r>
              <a:rPr lang="en-US" smtClean="0"/>
              <a:t>K</a:t>
            </a:r>
            <a:r>
              <a:rPr lang="en-US" baseline="-25000" smtClean="0"/>
              <a:t>3</a:t>
            </a:r>
            <a:r>
              <a:rPr lang="en-US" smtClean="0"/>
              <a:t>: quadrilateral</a:t>
            </a:r>
          </a:p>
          <a:p>
            <a:r>
              <a:rPr lang="en-US" smtClean="0"/>
              <a:t>K</a:t>
            </a:r>
            <a:r>
              <a:rPr lang="en-US" baseline="-25000" smtClean="0"/>
              <a:t>4</a:t>
            </a:r>
            <a:r>
              <a:rPr lang="en-US" smtClean="0"/>
              <a:t>: trapezoid</a:t>
            </a:r>
          </a:p>
          <a:p>
            <a:r>
              <a:rPr lang="en-US" smtClean="0"/>
              <a:t>K</a:t>
            </a:r>
            <a:r>
              <a:rPr lang="en-US" baseline="-25000" smtClean="0"/>
              <a:t>5</a:t>
            </a:r>
            <a:r>
              <a:rPr lang="en-US" smtClean="0"/>
              <a:t>: trapezoid</a:t>
            </a:r>
          </a:p>
          <a:p>
            <a:r>
              <a:rPr lang="en-US" smtClean="0"/>
              <a:t>K</a:t>
            </a:r>
            <a:r>
              <a:rPr lang="en-US" baseline="-25000" smtClean="0"/>
              <a:t>6</a:t>
            </a:r>
            <a:r>
              <a:rPr lang="en-US" smtClean="0"/>
              <a:t>: triangle</a:t>
            </a:r>
          </a:p>
        </p:txBody>
      </p:sp>
    </p:spTree>
    <p:extLst>
      <p:ext uri="{BB962C8B-B14F-4D97-AF65-F5344CB8AC3E}">
        <p14:creationId xmlns:p14="http://schemas.microsoft.com/office/powerpoint/2010/main" val="478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YBC 3879 Division of land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4373563"/>
          </a:xfrm>
        </p:spPr>
        <p:txBody>
          <a:bodyPr/>
          <a:lstStyle/>
          <a:p>
            <a:r>
              <a:rPr lang="en-US" smtClean="0"/>
              <a:t>Dividing the remaining land into 5 strips of equal area</a:t>
            </a:r>
          </a:p>
        </p:txBody>
      </p:sp>
      <p:pic>
        <p:nvPicPr>
          <p:cNvPr id="5" name="Picture 4" descr="fi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600200"/>
            <a:ext cx="5334000" cy="47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YBC 3879 method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2971800" cy="4008438"/>
          </a:xfrm>
        </p:spPr>
        <p:txBody>
          <a:bodyPr/>
          <a:lstStyle/>
          <a:p>
            <a:pPr eaLnBrk="1" hangingPunct="1"/>
            <a:r>
              <a:rPr lang="nl-BE" sz="2800" smtClean="0"/>
              <a:t>Given: </a:t>
            </a:r>
            <a:r>
              <a:rPr lang="nl-BE" sz="2800" i="1" smtClean="0"/>
              <a:t>p</a:t>
            </a:r>
            <a:r>
              <a:rPr lang="nl-BE" sz="2800" smtClean="0"/>
              <a:t>, </a:t>
            </a:r>
            <a:r>
              <a:rPr lang="nl-BE" sz="2800" i="1" smtClean="0"/>
              <a:t>f</a:t>
            </a:r>
            <a:r>
              <a:rPr lang="nl-BE" sz="2800" smtClean="0"/>
              <a:t>, </a:t>
            </a:r>
            <a:r>
              <a:rPr lang="nl-BE" sz="2800" i="1" smtClean="0"/>
              <a:t>B</a:t>
            </a:r>
          </a:p>
          <a:p>
            <a:pPr eaLnBrk="1" hangingPunct="1"/>
            <a:r>
              <a:rPr lang="nl-BE" sz="2800" i="1" smtClean="0"/>
              <a:t>f</a:t>
            </a:r>
            <a:r>
              <a:rPr lang="nl-BE" sz="2800" smtClean="0"/>
              <a:t>: constant</a:t>
            </a:r>
          </a:p>
          <a:p>
            <a:pPr eaLnBrk="1" hangingPunct="1"/>
            <a:r>
              <a:rPr lang="nl-BE" sz="2800" smtClean="0"/>
              <a:t>Find the area of the trapezoid</a:t>
            </a:r>
            <a:endParaRPr lang="en-US" sz="2800" i="1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348038" y="2636838"/>
            <a:ext cx="4464050" cy="179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>
              <a:latin typeface="Calibri" pitchFamily="34" charset="0"/>
            </a:endParaRP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3276600" y="2349500"/>
            <a:ext cx="4537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8101013" y="2636838"/>
            <a:ext cx="0" cy="1800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743075" y="223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BE">
              <a:latin typeface="Calibri" pitchFamily="34" charset="0"/>
            </a:endParaRPr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H="1" flipV="1">
            <a:off x="5638800" y="2667000"/>
            <a:ext cx="2209800" cy="1752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5219700" y="17732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p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 rot="-5400000">
            <a:off x="8132763" y="3178175"/>
            <a:ext cx="577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s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829300" y="35433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114800" y="3124200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B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6858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f/2.s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44700" y="4876800"/>
          <a:ext cx="26939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952087" imgH="393529" progId="Equation.3">
                  <p:embed/>
                </p:oleObj>
              </mc:Choice>
              <mc:Fallback>
                <p:oleObj name="Equation" r:id="rId4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4876800"/>
                        <a:ext cx="2693988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2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YBC 3879 method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2971800" cy="91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BE" sz="2800" smtClean="0"/>
              <a:t>Transform by scaling x 2</a:t>
            </a:r>
            <a:endParaRPr lang="nl-BE" sz="2800" i="1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348038" y="2636838"/>
            <a:ext cx="4424362" cy="1325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>
              <a:latin typeface="Calibri" pitchFamily="34" charset="0"/>
            </a:endParaRP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3276600" y="2349500"/>
            <a:ext cx="4537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8077200" y="2667000"/>
            <a:ext cx="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743075" y="2236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BE">
              <a:latin typeface="Calibri" pitchFamily="34" charset="0"/>
            </a:endParaRP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5181600" y="1752600"/>
            <a:ext cx="87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2p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 rot="-5400000">
            <a:off x="8111332" y="2861468"/>
            <a:ext cx="577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b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981700" y="33147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4419600" y="2971800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F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6934200" y="41148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3600">
                <a:latin typeface="Calibri" pitchFamily="34" charset="0"/>
              </a:rPr>
              <a:t>b</a:t>
            </a:r>
            <a:r>
              <a:rPr lang="nl-BE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62000" y="3505200"/>
          <a:ext cx="2551113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901700" imgH="685800" progId="Equation.3">
                  <p:embed/>
                </p:oleObj>
              </mc:Choice>
              <mc:Fallback>
                <p:oleObj name="Equation" r:id="rId4" imgW="9017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05200"/>
                        <a:ext cx="2551113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Line 6"/>
          <p:cNvSpPr>
            <a:spLocks noChangeShapeType="1"/>
          </p:cNvSpPr>
          <p:nvPr/>
        </p:nvSpPr>
        <p:spPr bwMode="auto">
          <a:xfrm>
            <a:off x="6629400" y="4191000"/>
            <a:ext cx="1143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Original term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Høyrup</a:t>
            </a:r>
            <a:r>
              <a:rPr lang="nl-BE" dirty="0" smtClean="0"/>
              <a:t>, Jens (1990) </a:t>
            </a:r>
          </a:p>
          <a:p>
            <a:r>
              <a:rPr lang="nl-BE" dirty="0" smtClean="0"/>
              <a:t>“Sub-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/>
              <a:t>Mathematics</a:t>
            </a:r>
            <a:r>
              <a:rPr lang="nl-BE" dirty="0"/>
              <a:t>: </a:t>
            </a:r>
            <a:r>
              <a:rPr lang="nl-BE" dirty="0" err="1"/>
              <a:t>Observations</a:t>
            </a:r>
            <a:r>
              <a:rPr lang="nl-BE" dirty="0"/>
              <a:t> on a Pre-Modem </a:t>
            </a:r>
            <a:r>
              <a:rPr lang="nl-BE" dirty="0" err="1" smtClean="0"/>
              <a:t>Phenomenon</a:t>
            </a:r>
            <a:r>
              <a:rPr lang="nl-BE" dirty="0" smtClean="0"/>
              <a:t>”, </a:t>
            </a:r>
            <a:r>
              <a:rPr lang="nl-BE" i="1" dirty="0"/>
              <a:t>History of </a:t>
            </a:r>
            <a:r>
              <a:rPr lang="nl-BE" i="1" dirty="0" err="1" smtClean="0"/>
              <a:t>Science</a:t>
            </a:r>
            <a:r>
              <a:rPr lang="nl-BE" i="1" dirty="0" smtClean="0"/>
              <a:t>,</a:t>
            </a:r>
            <a:r>
              <a:rPr lang="nl-BE" dirty="0"/>
              <a:t> </a:t>
            </a:r>
            <a:r>
              <a:rPr lang="nl-BE" dirty="0" smtClean="0"/>
              <a:t>28:63-86.</a:t>
            </a:r>
          </a:p>
          <a:p>
            <a:r>
              <a:rPr lang="nl-BE" dirty="0" smtClean="0"/>
              <a:t>follow-up:</a:t>
            </a:r>
          </a:p>
          <a:p>
            <a:pPr lvl="1"/>
            <a:r>
              <a:rPr lang="en-US" dirty="0" smtClean="0"/>
              <a:t>“Sub-scientific </a:t>
            </a:r>
            <a:r>
              <a:rPr lang="en-US" dirty="0"/>
              <a:t>mathematics: undercurrents and missing links in the mathematical technology of the Hellenistic and Roman </a:t>
            </a:r>
            <a:r>
              <a:rPr lang="en-US" dirty="0" smtClean="0"/>
              <a:t>world”, </a:t>
            </a:r>
          </a:p>
          <a:p>
            <a:pPr lvl="1"/>
            <a:r>
              <a:rPr lang="en-US" i="1" dirty="0" smtClean="0"/>
              <a:t>In Measure, Number and Weight</a:t>
            </a:r>
            <a:r>
              <a:rPr lang="en-US" dirty="0" smtClean="0"/>
              <a:t>, 1994, SUNY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1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YBC 3879 method</a:t>
            </a:r>
            <a:endParaRPr lang="en-US" dirty="0"/>
          </a:p>
        </p:txBody>
      </p:sp>
      <p:pic>
        <p:nvPicPr>
          <p:cNvPr id="4" name="Content Placeholder 3" descr="fig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4500" y="2667000"/>
            <a:ext cx="7325203" cy="371377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7543800" cy="914400"/>
          </a:xfrm>
        </p:spPr>
        <p:txBody>
          <a:bodyPr>
            <a:normAutofit fontScale="92500" lnSpcReduction="10000"/>
          </a:bodyPr>
          <a:lstStyle/>
          <a:p>
            <a:r>
              <a:rPr lang="nl-BE" i="1" dirty="0" smtClean="0"/>
              <a:t>F</a:t>
            </a:r>
            <a:r>
              <a:rPr lang="nl-BE" dirty="0" smtClean="0"/>
              <a:t> and </a:t>
            </a:r>
            <a:r>
              <a:rPr lang="nl-BE" i="1" dirty="0" smtClean="0"/>
              <a:t>p</a:t>
            </a:r>
            <a:r>
              <a:rPr lang="nl-BE" dirty="0" smtClean="0"/>
              <a:t> known</a:t>
            </a:r>
          </a:p>
          <a:p>
            <a:r>
              <a:rPr lang="nl-BE" i="1" dirty="0" smtClean="0"/>
              <a:t>p</a:t>
            </a:r>
            <a:r>
              <a:rPr lang="nl-BE" dirty="0" smtClean="0"/>
              <a:t> – </a:t>
            </a:r>
            <a:r>
              <a:rPr lang="nl-BE" i="1" dirty="0" smtClean="0"/>
              <a:t>b</a:t>
            </a:r>
            <a:r>
              <a:rPr lang="nl-BE" dirty="0" smtClean="0"/>
              <a:t> can be computed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Example</a:t>
            </a:r>
            <a:r>
              <a:rPr lang="nl-BE" dirty="0" smtClean="0"/>
              <a:t> 2: </a:t>
            </a:r>
            <a:r>
              <a:rPr lang="nl-BE" dirty="0" err="1" smtClean="0"/>
              <a:t>institutionalizing</a:t>
            </a:r>
            <a:r>
              <a:rPr lang="nl-BE" dirty="0" smtClean="0"/>
              <a:t> 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mathematical</a:t>
            </a:r>
            <a:r>
              <a:rPr lang="nl-BE" dirty="0" smtClean="0"/>
              <a:t> culture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210" y="1879600"/>
            <a:ext cx="5122912" cy="4525963"/>
          </a:xfrm>
        </p:spPr>
        <p:txBody>
          <a:bodyPr/>
          <a:lstStyle/>
          <a:p>
            <a:r>
              <a:rPr lang="nl-BE" sz="3400" dirty="0"/>
              <a:t>The 10 </a:t>
            </a:r>
            <a:r>
              <a:rPr lang="nl-BE" sz="3400" dirty="0" err="1"/>
              <a:t>computational</a:t>
            </a:r>
            <a:r>
              <a:rPr lang="nl-BE" sz="3400" dirty="0"/>
              <a:t> </a:t>
            </a:r>
            <a:r>
              <a:rPr lang="nl-BE" sz="3400" dirty="0" err="1" smtClean="0"/>
              <a:t>manuals</a:t>
            </a:r>
            <a:r>
              <a:rPr lang="nl-BE" sz="3400" dirty="0" smtClean="0"/>
              <a:t> of Chinese </a:t>
            </a:r>
            <a:r>
              <a:rPr lang="nl-BE" sz="3400" dirty="0" err="1" smtClean="0"/>
              <a:t>mathematics</a:t>
            </a:r>
            <a:endParaRPr lang="nl-BE" sz="3400" dirty="0"/>
          </a:p>
          <a:p>
            <a:pPr lvl="1"/>
            <a:r>
              <a:rPr lang="nl-BE" sz="2600" dirty="0" err="1"/>
              <a:t>Officially</a:t>
            </a:r>
            <a:r>
              <a:rPr lang="nl-BE" sz="2600" dirty="0"/>
              <a:t> </a:t>
            </a:r>
            <a:r>
              <a:rPr lang="nl-BE" sz="2600" dirty="0" err="1"/>
              <a:t>compiled</a:t>
            </a:r>
            <a:r>
              <a:rPr lang="nl-BE" sz="2600" dirty="0"/>
              <a:t> </a:t>
            </a:r>
            <a:r>
              <a:rPr lang="nl-BE" sz="2600" dirty="0" err="1"/>
              <a:t>with</a:t>
            </a:r>
            <a:r>
              <a:rPr lang="nl-BE" sz="2600" dirty="0"/>
              <a:t> the Tang </a:t>
            </a:r>
            <a:r>
              <a:rPr lang="nl-BE" sz="2600" dirty="0" err="1"/>
              <a:t>dynasty</a:t>
            </a:r>
            <a:r>
              <a:rPr lang="nl-BE" sz="2600" dirty="0"/>
              <a:t> (618-627)</a:t>
            </a:r>
          </a:p>
          <a:p>
            <a:pPr lvl="1"/>
            <a:r>
              <a:rPr lang="nl-BE" sz="2600" dirty="0" err="1"/>
              <a:t>Xylographed</a:t>
            </a:r>
            <a:r>
              <a:rPr lang="nl-BE" sz="2600" dirty="0"/>
              <a:t> in 1084, 1213</a:t>
            </a:r>
          </a:p>
          <a:p>
            <a:pPr lvl="1"/>
            <a:r>
              <a:rPr lang="nl-BE" sz="2600" dirty="0" err="1"/>
              <a:t>Printed</a:t>
            </a:r>
            <a:r>
              <a:rPr lang="nl-BE" sz="2600" dirty="0"/>
              <a:t> in 1407, 1573, 1728, 1773, 1794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9600"/>
            <a:ext cx="3398907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ten computational manuals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97000"/>
          <a:ext cx="79248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819400"/>
                <a:gridCol w="1475232"/>
                <a:gridCol w="126796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Chinese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Translation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Zhoubi</a:t>
                      </a:r>
                      <a:r>
                        <a:rPr lang="nl-BE" baseline="0" dirty="0" smtClean="0"/>
                        <a:t> suan jing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Gnomonic computations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100 BC-600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Jiu zhang suan shu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Nine</a:t>
                      </a:r>
                      <a:r>
                        <a:rPr lang="nl-BE" b="1" baseline="0" dirty="0" smtClean="0"/>
                        <a:t> chapters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200 BC-300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Haidoa suan jing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Sea Island manual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Liu Hui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3th 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Sun Zi suan jing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Sun Zi’s comp. manual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Sun </a:t>
                      </a:r>
                      <a:r>
                        <a:rPr lang="nl-BE" dirty="0" err="1" smtClean="0"/>
                        <a:t>Zi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5th 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Wu cao suan jing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Five</a:t>
                      </a:r>
                      <a:r>
                        <a:rPr lang="nl-BE" baseline="0" dirty="0" smtClean="0"/>
                        <a:t> administrative 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5th 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Xiahou Yang suan jing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Xiahou Yang’s manual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Xiahou</a:t>
                      </a:r>
                      <a:r>
                        <a:rPr lang="nl-BE" dirty="0" smtClean="0"/>
                        <a:t> Yang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c.350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Zhang Qiujian suanjing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Zhang Qiujian’s manual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Zhang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Qiujian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466-485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Wu jing</a:t>
                      </a:r>
                      <a:r>
                        <a:rPr lang="nl-BE" baseline="0" dirty="0" smtClean="0"/>
                        <a:t> suan shu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Five classics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Shu shu ji yi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Traditional numerical proc.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Zhen Luan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6-7th 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Sandeng shu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Art of the three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Zhen Luan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6-7th 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Jigu suan jing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Continuations of ancient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Li Chunfeng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7th cent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Zhui shu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 of Interpolation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Li Chunfeng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7th cent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calculation in administration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Typical example: The Nine Chapters (6: </a:t>
            </a:r>
            <a:r>
              <a:rPr lang="en-US" i="1" dirty="0" err="1" smtClean="0"/>
              <a:t>Jūn</a:t>
            </a:r>
            <a:r>
              <a:rPr lang="en-US" i="1" dirty="0" smtClean="0"/>
              <a:t> </a:t>
            </a:r>
            <a:r>
              <a:rPr lang="en-US" i="1" dirty="0" err="1" smtClean="0"/>
              <a:t>shū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Now there is a man carrying hulled grain, who passes through three </a:t>
            </a:r>
            <a:r>
              <a:rPr lang="nl-BE" sz="2800" dirty="0" smtClean="0"/>
              <a:t>customs posts: </a:t>
            </a:r>
            <a:r>
              <a:rPr lang="en-US" sz="2800" dirty="0" smtClean="0"/>
              <a:t>the outer post takes 1 in 3; the middle post takes 1 in 5; the inner post takes 1 in 7; the remaining hulled grain is 5 </a:t>
            </a:r>
            <a:r>
              <a:rPr lang="en-US" sz="2800" i="1" dirty="0" err="1" smtClean="0"/>
              <a:t>dŏu</a:t>
            </a:r>
            <a:r>
              <a:rPr lang="en-US" sz="2800" i="1" dirty="0" smtClean="0"/>
              <a:t>. </a:t>
            </a:r>
            <a:r>
              <a:rPr lang="en-US" sz="2800" dirty="0" smtClean="0"/>
              <a:t>Question: how much was he originally carrying?</a:t>
            </a:r>
            <a:endParaRPr lang="nl-BE" sz="2800" dirty="0"/>
          </a:p>
        </p:txBody>
      </p:sp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1295400" y="4572000"/>
          <a:ext cx="59182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3048000" imgH="457200" progId="Equation.3">
                  <p:embed/>
                </p:oleObj>
              </mc:Choice>
              <mc:Fallback>
                <p:oleObj name="Equation" r:id="rId4" imgW="304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591820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Influences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2</a:t>
            </a:r>
            <a:r>
              <a:rPr lang="nl-BE" dirty="0" smtClean="0"/>
              <a:t>. </a:t>
            </a:r>
            <a:r>
              <a:rPr lang="nl-BE" dirty="0" err="1" smtClean="0">
                <a:solidFill>
                  <a:srgbClr val="FF0000"/>
                </a:solidFill>
              </a:rPr>
              <a:t>Merging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>cultures</a:t>
            </a:r>
          </a:p>
          <a:p>
            <a:r>
              <a:rPr lang="nl-BE" dirty="0" err="1" smtClean="0"/>
              <a:t>mathematics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sub-</a:t>
            </a:r>
            <a:r>
              <a:rPr lang="nl-BE" dirty="0" err="1" smtClean="0"/>
              <a:t>scientific</a:t>
            </a:r>
            <a:r>
              <a:rPr lang="nl-BE" dirty="0" smtClean="0"/>
              <a:t> culture is </a:t>
            </a:r>
            <a:r>
              <a:rPr lang="nl-BE" dirty="0" err="1" smtClean="0"/>
              <a:t>brought</a:t>
            </a:r>
            <a:r>
              <a:rPr lang="nl-BE" dirty="0" smtClean="0"/>
              <a:t> </a:t>
            </a:r>
            <a:r>
              <a:rPr lang="nl-BE" dirty="0" err="1" smtClean="0"/>
              <a:t>onto</a:t>
            </a:r>
            <a:r>
              <a:rPr lang="nl-BE" dirty="0" smtClean="0"/>
              <a:t> </a:t>
            </a:r>
            <a:r>
              <a:rPr lang="nl-BE" dirty="0" err="1" smtClean="0"/>
              <a:t>scholarly</a:t>
            </a:r>
            <a:r>
              <a:rPr lang="nl-BE" dirty="0" smtClean="0"/>
              <a:t> culture</a:t>
            </a:r>
          </a:p>
          <a:p>
            <a:r>
              <a:rPr lang="nl-BE" dirty="0" err="1" smtClean="0"/>
              <a:t>examples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India: </a:t>
            </a:r>
            <a:r>
              <a:rPr lang="nl-BE" dirty="0" err="1" smtClean="0"/>
              <a:t>classical</a:t>
            </a:r>
            <a:r>
              <a:rPr lang="nl-BE" dirty="0" smtClean="0"/>
              <a:t> </a:t>
            </a:r>
            <a:r>
              <a:rPr lang="nl-BE" dirty="0" err="1" smtClean="0"/>
              <a:t>period</a:t>
            </a:r>
            <a:r>
              <a:rPr lang="nl-BE" dirty="0" smtClean="0"/>
              <a:t> (600 – 1200 AD)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57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</a:t>
            </a:r>
            <a:r>
              <a:rPr lang="en-US" dirty="0" err="1" smtClean="0"/>
              <a:t>Āryabhaṭīya</a:t>
            </a:r>
            <a:r>
              <a:rPr lang="en-US" dirty="0" smtClean="0"/>
              <a:t> </a:t>
            </a:r>
            <a:r>
              <a:rPr lang="hi-IN" dirty="0" smtClean="0"/>
              <a:t>आर्यभटीयम्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l-BE" sz="3000" dirty="0" err="1" smtClean="0"/>
              <a:t>Primarily</a:t>
            </a:r>
            <a:r>
              <a:rPr lang="nl-BE" sz="3000" dirty="0" smtClean="0"/>
              <a:t> </a:t>
            </a:r>
            <a:r>
              <a:rPr lang="nl-BE" sz="3000" dirty="0" err="1" smtClean="0"/>
              <a:t>astronomical</a:t>
            </a:r>
            <a:r>
              <a:rPr lang="nl-BE" sz="3000" dirty="0" smtClean="0"/>
              <a:t> </a:t>
            </a:r>
            <a:r>
              <a:rPr lang="nl-BE" sz="3000" dirty="0" err="1" smtClean="0"/>
              <a:t>treatise</a:t>
            </a:r>
            <a:r>
              <a:rPr lang="nl-BE" sz="3000" dirty="0" smtClean="0"/>
              <a:t> (</a:t>
            </a:r>
            <a:r>
              <a:rPr lang="nl-BE" sz="3000" dirty="0" err="1" smtClean="0"/>
              <a:t>dated</a:t>
            </a:r>
            <a:r>
              <a:rPr lang="nl-BE" sz="3000" dirty="0" smtClean="0"/>
              <a:t> 499)</a:t>
            </a:r>
          </a:p>
          <a:p>
            <a:pPr eaLnBrk="1" hangingPunct="1">
              <a:lnSpc>
                <a:spcPct val="90000"/>
              </a:lnSpc>
            </a:pPr>
            <a:r>
              <a:rPr lang="nl-BE" sz="3000" dirty="0" smtClean="0"/>
              <a:t>400-600 </a:t>
            </a:r>
            <a:r>
              <a:rPr lang="nl-BE" sz="3000" dirty="0" err="1" smtClean="0"/>
              <a:t>also</a:t>
            </a:r>
            <a:r>
              <a:rPr lang="nl-BE" sz="3000" dirty="0" smtClean="0"/>
              <a:t> </a:t>
            </a:r>
            <a:r>
              <a:rPr lang="nl-BE" sz="3000" dirty="0" err="1" smtClean="0"/>
              <a:t>called</a:t>
            </a:r>
            <a:r>
              <a:rPr lang="nl-BE" sz="3000" dirty="0" smtClean="0"/>
              <a:t> “The </a:t>
            </a:r>
            <a:r>
              <a:rPr lang="nl-BE" sz="3000" dirty="0" err="1" smtClean="0"/>
              <a:t>astronomical</a:t>
            </a:r>
            <a:r>
              <a:rPr lang="nl-BE" sz="3000" dirty="0" smtClean="0"/>
              <a:t> </a:t>
            </a:r>
            <a:r>
              <a:rPr lang="nl-BE" sz="3000" dirty="0" err="1" smtClean="0"/>
              <a:t>period</a:t>
            </a:r>
            <a:r>
              <a:rPr lang="nl-BE" sz="3000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nl-BE" sz="3000" dirty="0" smtClean="0"/>
              <a:t>Contents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/>
              <a:t>astronomical constants and the sine table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mathematics required for computations (</a:t>
            </a:r>
            <a:r>
              <a:rPr lang="en-US" sz="2600" dirty="0" err="1" smtClean="0">
                <a:solidFill>
                  <a:srgbClr val="FF0000"/>
                </a:solidFill>
              </a:rPr>
              <a:t>ga</a:t>
            </a:r>
            <a:r>
              <a:rPr lang="lv-LV" sz="2600" dirty="0" smtClean="0">
                <a:solidFill>
                  <a:srgbClr val="FF0000"/>
                </a:solidFill>
              </a:rPr>
              <a:t>ņ</a:t>
            </a:r>
            <a:r>
              <a:rPr lang="en-US" sz="2600" dirty="0" err="1" smtClean="0">
                <a:solidFill>
                  <a:srgbClr val="FF0000"/>
                </a:solidFill>
              </a:rPr>
              <a:t>itapāda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/>
              <a:t>division of time and rules for computing the longitudes of planets using eccentrics and ellipses 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600" dirty="0" smtClean="0"/>
              <a:t>the armillary sphere, rules relating to problems of trigonometry and the computation of eclipses (</a:t>
            </a:r>
            <a:r>
              <a:rPr lang="en-US" sz="2600" dirty="0" err="1" smtClean="0"/>
              <a:t>golādhyaya</a:t>
            </a:r>
            <a:r>
              <a:rPr lang="en-US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60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宋体" pitchFamily="2" charset="-122"/>
                <a:cs typeface="Times New Roman" pitchFamily="18" charset="0"/>
              </a:rPr>
              <a:t>Sub-scientific culture: </a:t>
            </a:r>
            <a:r>
              <a:rPr lang="en-US" sz="3600" dirty="0" err="1" smtClean="0">
                <a:ea typeface="宋体" pitchFamily="2" charset="-122"/>
                <a:cs typeface="Times New Roman" pitchFamily="18" charset="0"/>
              </a:rPr>
              <a:t>Bakhshālī</a:t>
            </a:r>
            <a:r>
              <a:rPr lang="en-US" sz="3600" dirty="0" smtClean="0">
                <a:ea typeface="宋体" pitchFamily="2" charset="-122"/>
                <a:cs typeface="Times New Roman" pitchFamily="18" charset="0"/>
              </a:rPr>
              <a:t> Manuscript</a:t>
            </a:r>
            <a:endParaRPr lang="en-US" sz="3600" b="1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z="2400" dirty="0" err="1" smtClean="0"/>
              <a:t>Discovered</a:t>
            </a:r>
            <a:r>
              <a:rPr lang="nl-BE" sz="2400" dirty="0" smtClean="0"/>
              <a:t> in the </a:t>
            </a:r>
            <a:r>
              <a:rPr lang="nl-BE" sz="2400" dirty="0" err="1" smtClean="0"/>
              <a:t>village</a:t>
            </a:r>
            <a:r>
              <a:rPr lang="nl-BE" sz="2400" dirty="0" smtClean="0"/>
              <a:t> </a:t>
            </a:r>
            <a:r>
              <a:rPr lang="en-US" sz="2400" dirty="0" err="1" smtClean="0">
                <a:ea typeface="宋体" pitchFamily="2" charset="-122"/>
                <a:cs typeface="Times New Roman" pitchFamily="18" charset="0"/>
              </a:rPr>
              <a:t>Bakhshālī</a:t>
            </a:r>
            <a:r>
              <a:rPr lang="en-US" sz="2400" dirty="0" smtClean="0">
                <a:ea typeface="宋体" pitchFamily="2" charset="-122"/>
                <a:cs typeface="Times New Roman" pitchFamily="18" charset="0"/>
              </a:rPr>
              <a:t> in 1881</a:t>
            </a:r>
          </a:p>
          <a:p>
            <a:pPr eaLnBrk="1" hangingPunct="1"/>
            <a:r>
              <a:rPr lang="nl-BE" sz="2400" dirty="0" err="1" smtClean="0">
                <a:cs typeface="Times New Roman" pitchFamily="18" charset="0"/>
              </a:rPr>
              <a:t>Sanskrit</a:t>
            </a:r>
            <a:r>
              <a:rPr lang="nl-BE" sz="2400" dirty="0" smtClean="0">
                <a:cs typeface="Times New Roman" pitchFamily="18" charset="0"/>
              </a:rPr>
              <a:t> </a:t>
            </a:r>
            <a:r>
              <a:rPr lang="nl-BE" sz="2400" dirty="0" err="1" smtClean="0">
                <a:cs typeface="Times New Roman" pitchFamily="18" charset="0"/>
              </a:rPr>
              <a:t>text</a:t>
            </a:r>
            <a:r>
              <a:rPr lang="nl-BE" sz="2400" dirty="0" smtClean="0">
                <a:cs typeface="Times New Roman" pitchFamily="18" charset="0"/>
              </a:rPr>
              <a:t> on 70 </a:t>
            </a:r>
            <a:r>
              <a:rPr lang="nl-BE" sz="2400" dirty="0" err="1" smtClean="0">
                <a:cs typeface="Times New Roman" pitchFamily="18" charset="0"/>
              </a:rPr>
              <a:t>leaves</a:t>
            </a:r>
            <a:r>
              <a:rPr lang="nl-BE" sz="2400" dirty="0" smtClean="0">
                <a:cs typeface="Times New Roman" pitchFamily="18" charset="0"/>
              </a:rPr>
              <a:t> of </a:t>
            </a:r>
            <a:r>
              <a:rPr lang="nl-BE" sz="2400" dirty="0" err="1" smtClean="0">
                <a:cs typeface="Times New Roman" pitchFamily="18" charset="0"/>
              </a:rPr>
              <a:t>birch</a:t>
            </a:r>
            <a:r>
              <a:rPr lang="nl-BE" sz="2400" dirty="0" smtClean="0">
                <a:cs typeface="Times New Roman" pitchFamily="18" charset="0"/>
              </a:rPr>
              <a:t> bark</a:t>
            </a:r>
          </a:p>
          <a:p>
            <a:pPr eaLnBrk="1" hangingPunct="1"/>
            <a:r>
              <a:rPr lang="nl-BE" sz="2400" dirty="0" err="1" smtClean="0">
                <a:cs typeface="Times New Roman" pitchFamily="18" charset="0"/>
              </a:rPr>
              <a:t>Mostly</a:t>
            </a:r>
            <a:r>
              <a:rPr lang="nl-BE" sz="2400" dirty="0" smtClean="0">
                <a:cs typeface="Times New Roman" pitchFamily="18" charset="0"/>
              </a:rPr>
              <a:t> practical </a:t>
            </a:r>
            <a:r>
              <a:rPr lang="nl-BE" sz="2400" dirty="0" err="1" smtClean="0">
                <a:cs typeface="Times New Roman" pitchFamily="18" charset="0"/>
              </a:rPr>
              <a:t>and</a:t>
            </a:r>
            <a:r>
              <a:rPr lang="nl-BE" sz="2400" dirty="0" smtClean="0">
                <a:cs typeface="Times New Roman" pitchFamily="18" charset="0"/>
              </a:rPr>
              <a:t> </a:t>
            </a:r>
            <a:r>
              <a:rPr lang="nl-BE" sz="2400" dirty="0" err="1" smtClean="0">
                <a:cs typeface="Times New Roman" pitchFamily="18" charset="0"/>
              </a:rPr>
              <a:t>merchant</a:t>
            </a:r>
            <a:r>
              <a:rPr lang="nl-BE" sz="2400" dirty="0" smtClean="0">
                <a:cs typeface="Times New Roman" pitchFamily="18" charset="0"/>
              </a:rPr>
              <a:t> </a:t>
            </a:r>
            <a:r>
              <a:rPr lang="nl-BE" sz="2400" dirty="0" err="1" smtClean="0">
                <a:cs typeface="Times New Roman" pitchFamily="18" charset="0"/>
              </a:rPr>
              <a:t>arithmetic</a:t>
            </a:r>
            <a:endParaRPr lang="nl-BE" sz="2400" dirty="0" smtClean="0">
              <a:cs typeface="Times New Roman" pitchFamily="18" charset="0"/>
            </a:endParaRPr>
          </a:p>
          <a:p>
            <a:pPr eaLnBrk="1" hangingPunct="1"/>
            <a:r>
              <a:rPr lang="nl-BE" sz="2400" dirty="0" err="1" smtClean="0">
                <a:cs typeface="Times New Roman" pitchFamily="18" charset="0"/>
              </a:rPr>
              <a:t>Phd</a:t>
            </a:r>
            <a:r>
              <a:rPr lang="nl-BE" sz="2400" dirty="0" smtClean="0">
                <a:cs typeface="Times New Roman" pitchFamily="18" charset="0"/>
              </a:rPr>
              <a:t> </a:t>
            </a:r>
            <a:r>
              <a:rPr lang="nl-BE" sz="2400" dirty="0" err="1" smtClean="0">
                <a:cs typeface="Times New Roman" pitchFamily="18" charset="0"/>
              </a:rPr>
              <a:t>by</a:t>
            </a:r>
            <a:r>
              <a:rPr lang="nl-BE" sz="2400" dirty="0" smtClean="0">
                <a:cs typeface="Times New Roman" pitchFamily="18" charset="0"/>
              </a:rPr>
              <a:t> </a:t>
            </a:r>
            <a:r>
              <a:rPr lang="nl-BE" sz="2400" dirty="0" err="1" smtClean="0">
                <a:cs typeface="Times New Roman" pitchFamily="18" charset="0"/>
              </a:rPr>
              <a:t>Takao</a:t>
            </a:r>
            <a:r>
              <a:rPr lang="nl-BE" sz="2400" dirty="0" smtClean="0">
                <a:cs typeface="Times New Roman" pitchFamily="18" charset="0"/>
              </a:rPr>
              <a:t> </a:t>
            </a:r>
            <a:r>
              <a:rPr lang="nl-BE" sz="2400" dirty="0" err="1" smtClean="0">
                <a:cs typeface="Times New Roman" pitchFamily="18" charset="0"/>
              </a:rPr>
              <a:t>Hayashi</a:t>
            </a:r>
            <a:r>
              <a:rPr lang="nl-BE" sz="2400" dirty="0" smtClean="0">
                <a:cs typeface="Times New Roman" pitchFamily="18" charset="0"/>
              </a:rPr>
              <a:t> (1995)</a:t>
            </a:r>
          </a:p>
          <a:p>
            <a:pPr lvl="1" eaLnBrk="1" hangingPunct="1"/>
            <a:r>
              <a:rPr lang="nl-BE" sz="2000" dirty="0" err="1">
                <a:cs typeface="Times New Roman" pitchFamily="18" charset="0"/>
              </a:rPr>
              <a:t>d</a:t>
            </a:r>
            <a:r>
              <a:rPr lang="nl-BE" sz="2000" dirty="0" err="1" smtClean="0">
                <a:cs typeface="Times New Roman" pitchFamily="18" charset="0"/>
              </a:rPr>
              <a:t>ated</a:t>
            </a:r>
            <a:r>
              <a:rPr lang="nl-BE" sz="2000" dirty="0" smtClean="0">
                <a:cs typeface="Times New Roman" pitchFamily="18" charset="0"/>
              </a:rPr>
              <a:t> 7th </a:t>
            </a:r>
            <a:r>
              <a:rPr lang="nl-BE" sz="2000" dirty="0" err="1" smtClean="0">
                <a:cs typeface="Times New Roman" pitchFamily="18" charset="0"/>
              </a:rPr>
              <a:t>century</a:t>
            </a:r>
            <a:endParaRPr lang="nl-BE" sz="2000" dirty="0" smtClean="0">
              <a:cs typeface="Times New Roman" pitchFamily="18" charset="0"/>
            </a:endParaRPr>
          </a:p>
          <a:p>
            <a:pPr lvl="1" eaLnBrk="1" hangingPunct="1"/>
            <a:r>
              <a:rPr lang="nl-BE" sz="2000" dirty="0">
                <a:cs typeface="Times New Roman" pitchFamily="18" charset="0"/>
              </a:rPr>
              <a:t>b</a:t>
            </a:r>
            <a:r>
              <a:rPr lang="nl-BE" sz="2000" dirty="0" smtClean="0">
                <a:cs typeface="Times New Roman" pitchFamily="18" charset="0"/>
              </a:rPr>
              <a:t>ut </a:t>
            </a:r>
            <a:r>
              <a:rPr lang="nl-BE" sz="2000" dirty="0" err="1" smtClean="0">
                <a:cs typeface="Times New Roman" pitchFamily="18" charset="0"/>
              </a:rPr>
              <a:t>contains</a:t>
            </a:r>
            <a:r>
              <a:rPr lang="nl-BE" sz="2000" dirty="0" smtClean="0">
                <a:cs typeface="Times New Roman" pitchFamily="18" charset="0"/>
              </a:rPr>
              <a:t> </a:t>
            </a:r>
            <a:r>
              <a:rPr lang="nl-BE" sz="2000" dirty="0" err="1" smtClean="0">
                <a:cs typeface="Times New Roman" pitchFamily="18" charset="0"/>
              </a:rPr>
              <a:t>earlier</a:t>
            </a:r>
            <a:r>
              <a:rPr lang="nl-BE" sz="2000" dirty="0" smtClean="0">
                <a:cs typeface="Times New Roman" pitchFamily="18" charset="0"/>
              </a:rPr>
              <a:t> </a:t>
            </a:r>
            <a:r>
              <a:rPr lang="nl-BE" sz="2000" dirty="0" err="1" smtClean="0">
                <a:cs typeface="Times New Roman" pitchFamily="18" charset="0"/>
              </a:rPr>
              <a:t>material</a:t>
            </a:r>
            <a:endParaRPr lang="nl-BE" sz="2000" dirty="0" smtClean="0">
              <a:cs typeface="Times New Roman" pitchFamily="18" charset="0"/>
            </a:endParaRPr>
          </a:p>
          <a:p>
            <a:r>
              <a:rPr lang="nl-BE" sz="2400" dirty="0" smtClean="0">
                <a:cs typeface="Times New Roman" pitchFamily="18" charset="0"/>
              </a:rPr>
              <a:t>Merchant </a:t>
            </a:r>
            <a:r>
              <a:rPr lang="nl-BE" sz="2400" dirty="0" err="1" smtClean="0">
                <a:cs typeface="Times New Roman" pitchFamily="18" charset="0"/>
              </a:rPr>
              <a:t>arithmetic</a:t>
            </a:r>
            <a:endParaRPr lang="nl-BE" sz="2400" dirty="0" smtClean="0">
              <a:cs typeface="Times New Roman" pitchFamily="18" charset="0"/>
            </a:endParaRPr>
          </a:p>
          <a:p>
            <a:pPr lvl="1"/>
            <a:r>
              <a:rPr lang="nl-BE" sz="2000" dirty="0" err="1" smtClean="0">
                <a:cs typeface="Times New Roman" pitchFamily="18" charset="0"/>
              </a:rPr>
              <a:t>proportional</a:t>
            </a:r>
            <a:r>
              <a:rPr lang="nl-BE" sz="2000" dirty="0" smtClean="0">
                <a:cs typeface="Times New Roman" pitchFamily="18" charset="0"/>
              </a:rPr>
              <a:t> </a:t>
            </a:r>
            <a:r>
              <a:rPr lang="nl-BE" sz="2000" dirty="0" err="1" smtClean="0">
                <a:cs typeface="Times New Roman" pitchFamily="18" charset="0"/>
              </a:rPr>
              <a:t>division</a:t>
            </a:r>
            <a:endParaRPr lang="nl-BE" sz="2000" dirty="0" smtClean="0">
              <a:cs typeface="Times New Roman" pitchFamily="18" charset="0"/>
            </a:endParaRPr>
          </a:p>
          <a:p>
            <a:pPr lvl="1"/>
            <a:r>
              <a:rPr lang="nl-BE" sz="2000" dirty="0" err="1" smtClean="0">
                <a:cs typeface="Times New Roman" pitchFamily="18" charset="0"/>
              </a:rPr>
              <a:t>rule</a:t>
            </a:r>
            <a:r>
              <a:rPr lang="nl-BE" sz="2000" dirty="0" smtClean="0">
                <a:cs typeface="Times New Roman" pitchFamily="18" charset="0"/>
              </a:rPr>
              <a:t> of </a:t>
            </a:r>
            <a:r>
              <a:rPr lang="nl-BE" sz="2000" dirty="0" err="1" smtClean="0">
                <a:cs typeface="Times New Roman" pitchFamily="18" charset="0"/>
              </a:rPr>
              <a:t>inversion</a:t>
            </a:r>
            <a:endParaRPr lang="nl-BE" sz="2000" dirty="0" smtClean="0">
              <a:cs typeface="Times New Roman" pitchFamily="18" charset="0"/>
            </a:endParaRPr>
          </a:p>
          <a:p>
            <a:pPr lvl="1"/>
            <a:r>
              <a:rPr lang="nl-BE" sz="2000" dirty="0" err="1" smtClean="0">
                <a:cs typeface="Times New Roman" pitchFamily="18" charset="0"/>
              </a:rPr>
              <a:t>rule</a:t>
            </a:r>
            <a:r>
              <a:rPr lang="nl-BE" sz="2000" dirty="0" smtClean="0">
                <a:cs typeface="Times New Roman" pitchFamily="18" charset="0"/>
              </a:rPr>
              <a:t> of </a:t>
            </a:r>
            <a:r>
              <a:rPr lang="nl-BE" sz="2000" dirty="0" err="1" smtClean="0">
                <a:cs typeface="Times New Roman" pitchFamily="18" charset="0"/>
              </a:rPr>
              <a:t>false</a:t>
            </a:r>
            <a:r>
              <a:rPr lang="nl-BE" sz="2000" dirty="0" smtClean="0">
                <a:cs typeface="Times New Roman" pitchFamily="18" charset="0"/>
              </a:rPr>
              <a:t> </a:t>
            </a:r>
            <a:r>
              <a:rPr lang="nl-BE" sz="2000" dirty="0" err="1" smtClean="0">
                <a:cs typeface="Times New Roman" pitchFamily="18" charset="0"/>
              </a:rPr>
              <a:t>position</a:t>
            </a:r>
            <a:endParaRPr lang="nl-BE" sz="2000" dirty="0" smtClean="0">
              <a:cs typeface="Times New Roman" pitchFamily="18" charset="0"/>
            </a:endParaRPr>
          </a:p>
          <a:p>
            <a:pPr lvl="1"/>
            <a:r>
              <a:rPr lang="nl-BE" sz="2000" dirty="0" smtClean="0">
                <a:cs typeface="Times New Roman" pitchFamily="18" charset="0"/>
              </a:rPr>
              <a:t>…</a:t>
            </a:r>
            <a:endParaRPr lang="en-US" sz="2000" dirty="0" smtClean="0"/>
          </a:p>
        </p:txBody>
      </p:sp>
      <p:pic>
        <p:nvPicPr>
          <p:cNvPr id="65540" name="Picture 3" descr="BM-60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7" y="4038600"/>
            <a:ext cx="41513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7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Influences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3. </a:t>
            </a:r>
            <a:r>
              <a:rPr lang="nl-BE" dirty="0" err="1" smtClean="0"/>
              <a:t>scholarly</a:t>
            </a:r>
            <a:r>
              <a:rPr lang="nl-BE" dirty="0"/>
              <a:t> </a:t>
            </a:r>
            <a:r>
              <a:rPr lang="nl-BE" dirty="0" smtClean="0"/>
              <a:t>culture </a:t>
            </a:r>
            <a:r>
              <a:rPr lang="nl-BE" dirty="0" err="1" smtClean="0">
                <a:solidFill>
                  <a:srgbClr val="FF0000"/>
                </a:solidFill>
              </a:rPr>
              <a:t>transcends</a:t>
            </a:r>
            <a:r>
              <a:rPr lang="nl-BE" dirty="0" smtClean="0"/>
              <a:t> a dominant sub-</a:t>
            </a:r>
            <a:r>
              <a:rPr lang="nl-BE" dirty="0" err="1" smtClean="0"/>
              <a:t>scientific</a:t>
            </a:r>
            <a:r>
              <a:rPr lang="nl-BE" dirty="0" smtClean="0"/>
              <a:t> culture</a:t>
            </a:r>
          </a:p>
          <a:p>
            <a:r>
              <a:rPr lang="nl-BE" dirty="0" err="1" smtClean="0"/>
              <a:t>scholarly</a:t>
            </a:r>
            <a:r>
              <a:rPr lang="nl-BE" dirty="0" smtClean="0"/>
              <a:t> </a:t>
            </a:r>
            <a:r>
              <a:rPr lang="nl-BE" dirty="0" err="1" smtClean="0"/>
              <a:t>mathematical</a:t>
            </a:r>
            <a:r>
              <a:rPr lang="nl-BE" dirty="0" smtClean="0"/>
              <a:t> cultures </a:t>
            </a:r>
            <a:r>
              <a:rPr lang="nl-BE" dirty="0" err="1" smtClean="0"/>
              <a:t>from</a:t>
            </a:r>
            <a:r>
              <a:rPr lang="nl-BE" dirty="0" smtClean="0"/>
              <a:t> sub-</a:t>
            </a:r>
            <a:r>
              <a:rPr lang="nl-BE" dirty="0" err="1" smtClean="0"/>
              <a:t>scientific</a:t>
            </a:r>
            <a:r>
              <a:rPr lang="nl-BE" dirty="0" smtClean="0"/>
              <a:t> culture is </a:t>
            </a:r>
          </a:p>
          <a:p>
            <a:r>
              <a:rPr lang="nl-BE" dirty="0" err="1" smtClean="0"/>
              <a:t>examples</a:t>
            </a:r>
            <a:r>
              <a:rPr lang="nl-BE" dirty="0" smtClean="0"/>
              <a:t>:</a:t>
            </a:r>
          </a:p>
          <a:p>
            <a:pPr lvl="1"/>
            <a:r>
              <a:rPr lang="nl-BE" dirty="0" err="1" smtClean="0"/>
              <a:t>Edo</a:t>
            </a:r>
            <a:r>
              <a:rPr lang="nl-BE" dirty="0" smtClean="0"/>
              <a:t> </a:t>
            </a:r>
            <a:r>
              <a:rPr lang="nl-BE" dirty="0" err="1" smtClean="0"/>
              <a:t>period</a:t>
            </a:r>
            <a:r>
              <a:rPr lang="nl-BE" dirty="0" smtClean="0"/>
              <a:t> Japan: </a:t>
            </a:r>
            <a:r>
              <a:rPr lang="nl-BE" dirty="0" err="1" smtClean="0"/>
              <a:t>Seki</a:t>
            </a:r>
            <a:r>
              <a:rPr lang="nl-BE" dirty="0" smtClean="0"/>
              <a:t> school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4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shidaSoro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2687" y="2514600"/>
            <a:ext cx="2991312" cy="3943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Jinkōki</a:t>
            </a:r>
            <a:r>
              <a:rPr lang="en-US" dirty="0" smtClean="0"/>
              <a:t> (1627)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10000"/>
          </a:bodyPr>
          <a:lstStyle/>
          <a:p>
            <a:r>
              <a:rPr lang="nl-BE" sz="3000" dirty="0" smtClean="0"/>
              <a:t>by </a:t>
            </a:r>
            <a:r>
              <a:rPr lang="en-US" sz="3000" dirty="0"/>
              <a:t>Yoshida </a:t>
            </a:r>
            <a:r>
              <a:rPr lang="en-US" sz="3000" dirty="0" err="1"/>
              <a:t>Mitsuyoshi</a:t>
            </a:r>
            <a:r>
              <a:rPr lang="en-US" sz="3000" dirty="0"/>
              <a:t> (</a:t>
            </a:r>
            <a:r>
              <a:rPr lang="ja-JP" altLang="en-US" sz="3000"/>
              <a:t>吉田 光</a:t>
            </a:r>
            <a:r>
              <a:rPr lang="ja-JP" altLang="en-US" sz="3000" smtClean="0"/>
              <a:t>由</a:t>
            </a:r>
            <a:r>
              <a:rPr lang="nl-BE" altLang="ja-JP" sz="3000" dirty="0" smtClean="0"/>
              <a:t>)</a:t>
            </a:r>
            <a:endParaRPr lang="nl-BE" sz="3000" dirty="0" smtClean="0"/>
          </a:p>
          <a:p>
            <a:r>
              <a:rPr lang="nl-BE" sz="3000" dirty="0" smtClean="0"/>
              <a:t>first important wasan book</a:t>
            </a:r>
          </a:p>
          <a:p>
            <a:r>
              <a:rPr lang="nl-BE" sz="3000" dirty="0" smtClean="0"/>
              <a:t>used as a textbook for merchants children at the Terakoya (private school)</a:t>
            </a:r>
          </a:p>
          <a:p>
            <a:r>
              <a:rPr lang="nl-BE" sz="3000" dirty="0" smtClean="0"/>
              <a:t>expanded and printed in more than 300 editions (up till the 20th century)</a:t>
            </a:r>
          </a:p>
          <a:p>
            <a:r>
              <a:rPr lang="nl-BE" sz="3000" dirty="0" smtClean="0"/>
              <a:t>modern English edition (Wasan Institute,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133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1641 edition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3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Jinkōki</a:t>
            </a:r>
            <a:r>
              <a:rPr lang="en-US" dirty="0" smtClean="0"/>
              <a:t> (1641)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 Book 1, 19 chapters:</a:t>
            </a:r>
          </a:p>
          <a:p>
            <a:pPr lvl="1"/>
            <a:r>
              <a:rPr lang="nl-BE" dirty="0" smtClean="0"/>
              <a:t>numeration, units of volume, area &amp; weight, : multiplication tables and divison, soroban excercises, practical excercises, exchange and interest</a:t>
            </a:r>
          </a:p>
          <a:p>
            <a:r>
              <a:rPr lang="nl-BE" dirty="0" smtClean="0"/>
              <a:t>Book 2, 13 chapters:</a:t>
            </a:r>
          </a:p>
          <a:p>
            <a:pPr lvl="1"/>
            <a:r>
              <a:rPr lang="nl-BE" dirty="0" smtClean="0"/>
              <a:t>commercial problems, area and volume calculation</a:t>
            </a:r>
          </a:p>
          <a:p>
            <a:r>
              <a:rPr lang="nl-BE" dirty="0" smtClean="0"/>
              <a:t>Book 3, 24 chapters:</a:t>
            </a:r>
          </a:p>
          <a:p>
            <a:pPr lvl="1"/>
            <a:r>
              <a:rPr lang="nl-BE" dirty="0" smtClean="0"/>
              <a:t>Josephus problem, distance and height calculation, geometric progressions, chinese remainder problem, square and cubic root, pi</a:t>
            </a:r>
          </a:p>
          <a:p>
            <a:r>
              <a:rPr lang="nl-BE" dirty="0" smtClean="0"/>
              <a:t>Supplement, 12 unsolved problems:</a:t>
            </a:r>
          </a:p>
          <a:p>
            <a:pPr lvl="1"/>
            <a:r>
              <a:rPr lang="nl-BE" dirty="0" smtClean="0"/>
              <a:t>quadratic, volume of a sphere, polygons, tesselation, inheritance, binomial coeficients, triangle problems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800" dirty="0" err="1" smtClean="0"/>
              <a:t>distinction</a:t>
            </a:r>
            <a:r>
              <a:rPr lang="nl-BE" sz="2800" dirty="0" smtClean="0"/>
              <a:t> </a:t>
            </a:r>
            <a:r>
              <a:rPr lang="nl-BE" sz="2800" dirty="0" err="1" smtClean="0"/>
              <a:t>applies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the </a:t>
            </a:r>
            <a:r>
              <a:rPr lang="nl-BE" sz="2800" dirty="0" err="1" smtClean="0"/>
              <a:t>organization</a:t>
            </a:r>
            <a:r>
              <a:rPr lang="nl-BE" sz="2800" dirty="0" smtClean="0"/>
              <a:t> of </a:t>
            </a:r>
            <a:r>
              <a:rPr lang="nl-BE" sz="2800" dirty="0" err="1" smtClean="0"/>
              <a:t>knowledge</a:t>
            </a:r>
            <a:endParaRPr lang="nl-BE" sz="2800" dirty="0" smtClean="0"/>
          </a:p>
          <a:p>
            <a:r>
              <a:rPr lang="nl-BE" sz="2800" dirty="0" err="1"/>
              <a:t>not</a:t>
            </a:r>
            <a:r>
              <a:rPr lang="nl-BE" sz="2800" dirty="0"/>
              <a:t> </a:t>
            </a:r>
            <a:r>
              <a:rPr lang="nl-BE" sz="2800" dirty="0" err="1"/>
              <a:t>just</a:t>
            </a:r>
            <a:r>
              <a:rPr lang="nl-BE" sz="2800" dirty="0"/>
              <a:t> a </a:t>
            </a:r>
            <a:r>
              <a:rPr lang="nl-BE" sz="2800" dirty="0" err="1"/>
              <a:t>collection</a:t>
            </a:r>
            <a:r>
              <a:rPr lang="nl-BE" sz="2800" dirty="0"/>
              <a:t> of tricks </a:t>
            </a:r>
            <a:r>
              <a:rPr lang="nl-BE" sz="2800" dirty="0" err="1"/>
              <a:t>and</a:t>
            </a:r>
            <a:r>
              <a:rPr lang="nl-BE" sz="2800" dirty="0"/>
              <a:t> </a:t>
            </a:r>
            <a:r>
              <a:rPr lang="nl-BE" sz="2800" dirty="0" err="1"/>
              <a:t>rules</a:t>
            </a:r>
            <a:r>
              <a:rPr lang="nl-BE" sz="2800" dirty="0"/>
              <a:t> of </a:t>
            </a:r>
            <a:r>
              <a:rPr lang="nl-BE" sz="2800" dirty="0" err="1"/>
              <a:t>thumb</a:t>
            </a:r>
            <a:endParaRPr lang="nl-BE" sz="2800" dirty="0"/>
          </a:p>
          <a:p>
            <a:r>
              <a:rPr lang="nl-BE" sz="2800" dirty="0" err="1" smtClean="0"/>
              <a:t>Høyrup</a:t>
            </a:r>
            <a:r>
              <a:rPr lang="nl-BE" sz="2800" dirty="0" smtClean="0"/>
              <a:t>: “In order </a:t>
            </a:r>
            <a:r>
              <a:rPr lang="en-US" sz="2800" dirty="0"/>
              <a:t>to emphasize both the </a:t>
            </a:r>
            <a:r>
              <a:rPr lang="en-US" sz="2800" dirty="0">
                <a:solidFill>
                  <a:srgbClr val="FF0000"/>
                </a:solidFill>
              </a:rPr>
              <a:t>organized character</a:t>
            </a:r>
            <a:r>
              <a:rPr lang="en-US" sz="2800" dirty="0"/>
              <a:t> of this kind of specialists’ knowledge going </a:t>
            </a:r>
            <a:r>
              <a:rPr lang="en-US" sz="2800" dirty="0" smtClean="0"/>
              <a:t>‘beyond </a:t>
            </a:r>
            <a:r>
              <a:rPr lang="en-US" sz="2800" dirty="0"/>
              <a:t>the common perceptions of </a:t>
            </a:r>
            <a:r>
              <a:rPr lang="en-US" sz="2800" dirty="0" smtClean="0"/>
              <a:t>man’ </a:t>
            </a:r>
            <a:r>
              <a:rPr lang="en-US" sz="2800" dirty="0"/>
              <a:t>and the </a:t>
            </a:r>
            <a:r>
              <a:rPr lang="en-US" sz="2800" dirty="0">
                <a:solidFill>
                  <a:srgbClr val="FF0000"/>
                </a:solidFill>
              </a:rPr>
              <a:t>distinct character of this organization</a:t>
            </a:r>
            <a:r>
              <a:rPr lang="en-US" sz="2800" dirty="0"/>
              <a:t>, I have suggested the term </a:t>
            </a:r>
            <a:r>
              <a:rPr lang="en-US" sz="2800" dirty="0" smtClean="0"/>
              <a:t>‘</a:t>
            </a:r>
            <a:r>
              <a:rPr lang="en-US" sz="2800" dirty="0" err="1" smtClean="0"/>
              <a:t>subscientific</a:t>
            </a:r>
            <a:r>
              <a:rPr lang="en-US" sz="2800" dirty="0" smtClean="0"/>
              <a:t> knowledge’”</a:t>
            </a:r>
          </a:p>
          <a:p>
            <a:r>
              <a:rPr lang="en-US" sz="2800" dirty="0" smtClean="0"/>
              <a:t>examples of organized sub-scientific mathematical knowledge:</a:t>
            </a:r>
          </a:p>
          <a:p>
            <a:pPr lvl="1"/>
            <a:r>
              <a:rPr lang="en-US" sz="2400" dirty="0" smtClean="0"/>
              <a:t>recreational problems</a:t>
            </a:r>
          </a:p>
          <a:p>
            <a:pPr lvl="1"/>
            <a:r>
              <a:rPr lang="en-US" sz="2400" dirty="0" smtClean="0"/>
              <a:t>‘practical’ arithmetic</a:t>
            </a:r>
            <a:endParaRPr lang="nl-BE" sz="2400" dirty="0" smtClean="0"/>
          </a:p>
        </p:txBody>
      </p:sp>
    </p:spTree>
    <p:extLst>
      <p:ext uri="{BB962C8B-B14F-4D97-AF65-F5344CB8AC3E}">
        <p14:creationId xmlns:p14="http://schemas.microsoft.com/office/powerpoint/2010/main" val="27333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Seki</a:t>
            </a:r>
            <a:r>
              <a:rPr lang="nl-BE" dirty="0" smtClean="0"/>
              <a:t> school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new </a:t>
            </a:r>
            <a:r>
              <a:rPr lang="nl-BE" dirty="0" err="1" smtClean="0"/>
              <a:t>scholarly</a:t>
            </a:r>
            <a:r>
              <a:rPr lang="nl-BE" dirty="0" smtClean="0"/>
              <a:t> </a:t>
            </a:r>
            <a:r>
              <a:rPr lang="nl-BE" dirty="0" err="1" smtClean="0"/>
              <a:t>mathematical</a:t>
            </a:r>
            <a:r>
              <a:rPr lang="nl-BE" dirty="0" smtClean="0"/>
              <a:t> culture</a:t>
            </a:r>
          </a:p>
          <a:p>
            <a:r>
              <a:rPr lang="nl-BE" dirty="0" err="1"/>
              <a:t>Seki</a:t>
            </a:r>
            <a:r>
              <a:rPr lang="nl-BE" dirty="0"/>
              <a:t> </a:t>
            </a:r>
            <a:r>
              <a:rPr lang="nl-BE" dirty="0" err="1"/>
              <a:t>Takakazu</a:t>
            </a:r>
            <a:r>
              <a:rPr lang="nl-BE" dirty="0"/>
              <a:t> (</a:t>
            </a:r>
            <a:r>
              <a:rPr lang="ja-JP" altLang="nl-BE" dirty="0"/>
              <a:t>関 孝</a:t>
            </a:r>
            <a:r>
              <a:rPr lang="ja-JP" altLang="nl-BE" dirty="0" smtClean="0"/>
              <a:t>和</a:t>
            </a:r>
            <a:r>
              <a:rPr lang="nl-BE" altLang="ja-JP" dirty="0" smtClean="0"/>
              <a:t>, </a:t>
            </a:r>
            <a:r>
              <a:rPr lang="nl-BE" altLang="ja-JP" dirty="0"/>
              <a:t>1642 </a:t>
            </a:r>
            <a:r>
              <a:rPr lang="nl-BE" altLang="ja-JP" dirty="0" smtClean="0"/>
              <a:t>– </a:t>
            </a:r>
            <a:r>
              <a:rPr lang="nl-BE" dirty="0" smtClean="0"/>
              <a:t>1708)</a:t>
            </a:r>
          </a:p>
          <a:p>
            <a:pPr lvl="1"/>
            <a:r>
              <a:rPr lang="nl-BE" dirty="0" err="1" smtClean="0"/>
              <a:t>raised</a:t>
            </a:r>
            <a:r>
              <a:rPr lang="nl-BE" dirty="0" smtClean="0"/>
              <a:t> </a:t>
            </a:r>
            <a:r>
              <a:rPr lang="nl-BE" dirty="0" err="1" smtClean="0"/>
              <a:t>within</a:t>
            </a:r>
            <a:r>
              <a:rPr lang="nl-BE" dirty="0" smtClean="0"/>
              <a:t> </a:t>
            </a:r>
            <a:r>
              <a:rPr lang="nl-BE" dirty="0" err="1" smtClean="0"/>
              <a:t>wasan</a:t>
            </a:r>
            <a:r>
              <a:rPr lang="nl-BE" dirty="0" smtClean="0"/>
              <a:t> culture</a:t>
            </a:r>
          </a:p>
          <a:p>
            <a:pPr lvl="1"/>
            <a:r>
              <a:rPr lang="nl-BE" dirty="0" err="1" smtClean="0"/>
              <a:t>worked</a:t>
            </a:r>
            <a:r>
              <a:rPr lang="nl-BE" dirty="0" smtClean="0"/>
              <a:t> as a </a:t>
            </a:r>
            <a:r>
              <a:rPr lang="nl-BE" dirty="0" err="1" smtClean="0"/>
              <a:t>surveyor</a:t>
            </a:r>
            <a:endParaRPr lang="nl-BE" dirty="0" smtClean="0"/>
          </a:p>
          <a:p>
            <a:pPr lvl="1"/>
            <a:r>
              <a:rPr lang="nl-BE" dirty="0" err="1" smtClean="0"/>
              <a:t>familiar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Chinese </a:t>
            </a:r>
            <a:r>
              <a:rPr lang="nl-BE" dirty="0" err="1" smtClean="0"/>
              <a:t>works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the </a:t>
            </a:r>
            <a:r>
              <a:rPr lang="nl-BE" dirty="0" err="1" smtClean="0"/>
              <a:t>Celestial</a:t>
            </a:r>
            <a:r>
              <a:rPr lang="nl-BE" dirty="0" smtClean="0"/>
              <a:t> element </a:t>
            </a:r>
            <a:r>
              <a:rPr lang="nl-BE" dirty="0" err="1" smtClean="0"/>
              <a:t>method</a:t>
            </a:r>
            <a:r>
              <a:rPr lang="nl-BE" dirty="0" smtClean="0"/>
              <a:t> (</a:t>
            </a:r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degree</a:t>
            </a:r>
            <a:r>
              <a:rPr lang="nl-BE" dirty="0" smtClean="0"/>
              <a:t> algebra)</a:t>
            </a:r>
          </a:p>
          <a:p>
            <a:pPr lvl="1"/>
            <a:r>
              <a:rPr lang="en-US" dirty="0" smtClean="0"/>
              <a:t>translated </a:t>
            </a:r>
            <a:r>
              <a:rPr lang="en-US" dirty="0"/>
              <a:t>in 1658 by Hisada </a:t>
            </a:r>
            <a:r>
              <a:rPr lang="en-US" dirty="0" err="1"/>
              <a:t>Gentetsu</a:t>
            </a:r>
            <a:r>
              <a:rPr lang="en-US" dirty="0"/>
              <a:t>, </a:t>
            </a:r>
            <a:r>
              <a:rPr lang="en-US" dirty="0" smtClean="0"/>
              <a:t>titled </a:t>
            </a:r>
            <a:r>
              <a:rPr lang="en-US" i="1" dirty="0" err="1"/>
              <a:t>Sanpō</a:t>
            </a:r>
            <a:r>
              <a:rPr lang="en-US" i="1" dirty="0"/>
              <a:t> </a:t>
            </a:r>
            <a:r>
              <a:rPr lang="en-US" i="1" dirty="0" err="1"/>
              <a:t>ketsugishō</a:t>
            </a:r>
            <a:r>
              <a:rPr lang="en-US" dirty="0"/>
              <a:t> (</a:t>
            </a:r>
            <a:r>
              <a:rPr lang="ja-JP" altLang="nl-BE" dirty="0"/>
              <a:t>算法闕疑抄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refined by Seki (side writing method)</a:t>
            </a: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38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Sangaku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San </a:t>
            </a:r>
            <a:r>
              <a:rPr lang="en-US" dirty="0" err="1"/>
              <a:t>Gaku</a:t>
            </a:r>
            <a:r>
              <a:rPr lang="en-US" dirty="0"/>
              <a:t> (</a:t>
            </a:r>
            <a:r>
              <a:rPr lang="ja-JP" altLang="en-US" dirty="0"/>
              <a:t>算</a:t>
            </a:r>
            <a:r>
              <a:rPr lang="ja-JP" altLang="en-US" dirty="0" smtClean="0"/>
              <a:t>額</a:t>
            </a:r>
            <a:r>
              <a:rPr lang="en-US" altLang="ja-JP" dirty="0"/>
              <a:t>,</a:t>
            </a:r>
            <a:r>
              <a:rPr lang="en-US" dirty="0" smtClean="0"/>
              <a:t> </a:t>
            </a:r>
            <a:r>
              <a:rPr lang="en-US" dirty="0"/>
              <a:t>mathematical tablet</a:t>
            </a:r>
            <a:r>
              <a:rPr lang="en-US" dirty="0" smtClean="0"/>
              <a:t>)</a:t>
            </a:r>
          </a:p>
          <a:p>
            <a:r>
              <a:rPr lang="en-US" dirty="0"/>
              <a:t>placed as offerings at </a:t>
            </a:r>
            <a:r>
              <a:rPr lang="en-US" dirty="0" smtClean="0"/>
              <a:t>Shinto shrines</a:t>
            </a:r>
            <a:r>
              <a:rPr lang="en-US" dirty="0"/>
              <a:t> or Buddhist temples </a:t>
            </a:r>
            <a:endParaRPr lang="en-US" dirty="0" smtClean="0"/>
          </a:p>
          <a:p>
            <a:r>
              <a:rPr lang="nl-BE" dirty="0" smtClean="0"/>
              <a:t>final solution usually given</a:t>
            </a:r>
            <a:endParaRPr lang="en-US" dirty="0" smtClean="0"/>
          </a:p>
          <a:p>
            <a:r>
              <a:rPr lang="nl-BE" dirty="0" smtClean="0"/>
              <a:t>only a dozen books with sangaku collections</a:t>
            </a:r>
          </a:p>
          <a:p>
            <a:r>
              <a:rPr lang="nl-BE" dirty="0" smtClean="0"/>
              <a:t>some in unpublished manuscripts</a:t>
            </a:r>
          </a:p>
          <a:p>
            <a:r>
              <a:rPr lang="nl-BE" dirty="0" smtClean="0"/>
              <a:t>most wooden tablets lost</a:t>
            </a:r>
          </a:p>
          <a:p>
            <a:r>
              <a:rPr lang="nl-BE" dirty="0" smtClean="0"/>
              <a:t>about 900 tablets extant </a:t>
            </a:r>
          </a:p>
          <a:p>
            <a:r>
              <a:rPr lang="nl-BE" dirty="0" smtClean="0"/>
              <a:t>1800 known to be lost</a:t>
            </a:r>
          </a:p>
          <a:p>
            <a:r>
              <a:rPr lang="nl-BE" dirty="0" smtClean="0"/>
              <a:t>active period about 1680 – 1868</a:t>
            </a:r>
          </a:p>
          <a:p>
            <a:r>
              <a:rPr lang="nl-BE" dirty="0" smtClean="0"/>
              <a:t>practiced by samurai as well as merchant class</a:t>
            </a:r>
          </a:p>
        </p:txBody>
      </p:sp>
      <p:pic>
        <p:nvPicPr>
          <p:cNvPr id="4" name="Picture 3" descr="sangaku-020-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399" y="1905000"/>
            <a:ext cx="17075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Enculturation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sangaku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nl-BE" dirty="0" err="1"/>
              <a:t>P</a:t>
            </a:r>
            <a:r>
              <a:rPr lang="nl-BE" dirty="0" err="1" smtClean="0"/>
              <a:t>urpose</a:t>
            </a:r>
            <a:r>
              <a:rPr lang="nl-BE" dirty="0" smtClean="0"/>
              <a:t>?</a:t>
            </a:r>
          </a:p>
          <a:p>
            <a:r>
              <a:rPr lang="nl-BE" dirty="0" smtClean="0"/>
              <a:t>esthetic</a:t>
            </a:r>
          </a:p>
          <a:p>
            <a:pPr lvl="1"/>
            <a:r>
              <a:rPr lang="nl-BE" dirty="0" smtClean="0"/>
              <a:t>mathematics as art</a:t>
            </a:r>
          </a:p>
          <a:p>
            <a:r>
              <a:rPr lang="nl-BE" dirty="0" smtClean="0"/>
              <a:t>religious and spiritual</a:t>
            </a:r>
          </a:p>
          <a:p>
            <a:pPr lvl="1"/>
            <a:r>
              <a:rPr lang="nl-BE" dirty="0" smtClean="0"/>
              <a:t>tablets are devotive</a:t>
            </a:r>
            <a:endParaRPr lang="en-US" dirty="0" smtClean="0"/>
          </a:p>
          <a:p>
            <a:pPr lvl="1"/>
            <a:r>
              <a:rPr lang="en-US" dirty="0" smtClean="0"/>
              <a:t>As testified by a </a:t>
            </a:r>
            <a:r>
              <a:rPr lang="en-US" dirty="0" err="1" smtClean="0"/>
              <a:t>Kakuyu</a:t>
            </a:r>
            <a:r>
              <a:rPr lang="en-US" dirty="0" smtClean="0"/>
              <a:t>, a student of the </a:t>
            </a:r>
            <a:r>
              <a:rPr lang="en-US" i="1" dirty="0" err="1" smtClean="0"/>
              <a:t>wasan</a:t>
            </a:r>
            <a:r>
              <a:rPr lang="en-US" dirty="0" smtClean="0"/>
              <a:t> master Takeda, "his disciples ask God for progress in their mathematical ability and dedicate a </a:t>
            </a:r>
            <a:r>
              <a:rPr lang="en-US" dirty="0" err="1" smtClean="0"/>
              <a:t>sangaku</a:t>
            </a:r>
            <a:r>
              <a:rPr lang="en-US" dirty="0" smtClean="0"/>
              <a:t>" </a:t>
            </a:r>
          </a:p>
          <a:p>
            <a:r>
              <a:rPr lang="nl-BE" dirty="0" err="1" smtClean="0"/>
              <a:t>social</a:t>
            </a:r>
            <a:endParaRPr lang="nl-BE" dirty="0" smtClean="0"/>
          </a:p>
          <a:p>
            <a:pPr lvl="1"/>
            <a:r>
              <a:rPr lang="nl-BE" dirty="0" err="1" smtClean="0"/>
              <a:t>intelectual</a:t>
            </a:r>
            <a:r>
              <a:rPr lang="nl-BE" dirty="0" smtClean="0"/>
              <a:t> </a:t>
            </a:r>
            <a:r>
              <a:rPr lang="nl-BE" dirty="0" err="1" smtClean="0"/>
              <a:t>pursuit</a:t>
            </a:r>
            <a:endParaRPr lang="nl-BE" dirty="0" smtClean="0"/>
          </a:p>
          <a:p>
            <a:pPr lvl="1"/>
            <a:r>
              <a:rPr lang="nl-BE" dirty="0" err="1" smtClean="0"/>
              <a:t>means</a:t>
            </a:r>
            <a:r>
              <a:rPr lang="nl-BE" dirty="0" smtClean="0"/>
              <a:t> of </a:t>
            </a:r>
            <a:r>
              <a:rPr lang="nl-BE" dirty="0" err="1" smtClean="0"/>
              <a:t>communication</a:t>
            </a:r>
            <a:r>
              <a:rPr lang="nl-BE" dirty="0" smtClean="0"/>
              <a:t> (</a:t>
            </a:r>
            <a:r>
              <a:rPr lang="nl-BE" dirty="0" err="1" smtClean="0"/>
              <a:t>posting</a:t>
            </a:r>
            <a:r>
              <a:rPr lang="nl-BE" dirty="0" smtClean="0"/>
              <a:t> </a:t>
            </a:r>
            <a:r>
              <a:rPr lang="nl-BE" dirty="0" err="1" smtClean="0"/>
              <a:t>solved</a:t>
            </a:r>
            <a:r>
              <a:rPr lang="nl-BE" dirty="0" smtClean="0"/>
              <a:t> and </a:t>
            </a:r>
            <a:r>
              <a:rPr lang="nl-BE" dirty="0" err="1" smtClean="0"/>
              <a:t>unsolved</a:t>
            </a:r>
            <a:r>
              <a:rPr lang="nl-BE" dirty="0" smtClean="0"/>
              <a:t> </a:t>
            </a:r>
            <a:r>
              <a:rPr lang="nl-BE" dirty="0" err="1" smtClean="0"/>
              <a:t>problems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social</a:t>
            </a:r>
            <a:r>
              <a:rPr lang="nl-BE" dirty="0" smtClean="0"/>
              <a:t> recognition</a:t>
            </a:r>
          </a:p>
          <a:p>
            <a:r>
              <a:rPr lang="nl-BE" dirty="0" err="1" smtClean="0"/>
              <a:t>enculturation</a:t>
            </a:r>
            <a:endParaRPr lang="nl-BE" dirty="0" smtClean="0"/>
          </a:p>
          <a:p>
            <a:pPr lvl="1"/>
            <a:r>
              <a:rPr lang="nl-BE" dirty="0" smtClean="0"/>
              <a:t>motivating an appreciation for mathematics</a:t>
            </a:r>
          </a:p>
          <a:p>
            <a:pPr lvl="1"/>
            <a:r>
              <a:rPr lang="nl-BE" dirty="0" smtClean="0"/>
              <a:t>draw student to a wasan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Influences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cultures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4</a:t>
            </a:r>
            <a:r>
              <a:rPr lang="nl-BE" dirty="0" smtClean="0"/>
              <a:t>. a sub-</a:t>
            </a:r>
            <a:r>
              <a:rPr lang="nl-BE" dirty="0" err="1" smtClean="0"/>
              <a:t>scientific</a:t>
            </a:r>
            <a:r>
              <a:rPr lang="nl-BE" dirty="0" smtClean="0"/>
              <a:t> culture </a:t>
            </a:r>
            <a:r>
              <a:rPr lang="nl-BE" dirty="0" err="1" smtClean="0">
                <a:solidFill>
                  <a:srgbClr val="FF0000"/>
                </a:solidFill>
              </a:rPr>
              <a:t>replaces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existing</a:t>
            </a:r>
            <a:r>
              <a:rPr lang="nl-BE" dirty="0" smtClean="0"/>
              <a:t> </a:t>
            </a:r>
            <a:r>
              <a:rPr lang="nl-BE" dirty="0" err="1" smtClean="0"/>
              <a:t>scholarly</a:t>
            </a:r>
            <a:r>
              <a:rPr lang="nl-BE" dirty="0" smtClean="0"/>
              <a:t> culture</a:t>
            </a:r>
          </a:p>
          <a:p>
            <a:r>
              <a:rPr lang="nl-BE" dirty="0" smtClean="0"/>
              <a:t>a </a:t>
            </a:r>
            <a:r>
              <a:rPr lang="nl-BE" dirty="0" err="1" smtClean="0"/>
              <a:t>scholarly</a:t>
            </a:r>
            <a:r>
              <a:rPr lang="nl-BE" dirty="0" smtClean="0"/>
              <a:t> </a:t>
            </a:r>
            <a:r>
              <a:rPr lang="nl-BE" dirty="0" err="1" smtClean="0"/>
              <a:t>mathematical</a:t>
            </a:r>
            <a:r>
              <a:rPr lang="nl-BE" dirty="0" smtClean="0"/>
              <a:t> culture </a:t>
            </a:r>
            <a:r>
              <a:rPr lang="nl-BE" dirty="0" err="1" smtClean="0"/>
              <a:t>becomes</a:t>
            </a:r>
            <a:r>
              <a:rPr lang="nl-BE" dirty="0" smtClean="0"/>
              <a:t> </a:t>
            </a:r>
            <a:r>
              <a:rPr lang="nl-BE" dirty="0" err="1" smtClean="0"/>
              <a:t>archaic</a:t>
            </a:r>
            <a:r>
              <a:rPr lang="nl-BE" dirty="0" smtClean="0"/>
              <a:t> as a sub-</a:t>
            </a:r>
            <a:r>
              <a:rPr lang="nl-BE" dirty="0" err="1" smtClean="0"/>
              <a:t>scientific</a:t>
            </a:r>
            <a:r>
              <a:rPr lang="nl-BE" dirty="0" smtClean="0"/>
              <a:t> culture is more </a:t>
            </a:r>
            <a:r>
              <a:rPr lang="nl-BE" dirty="0" err="1" smtClean="0"/>
              <a:t>succesful</a:t>
            </a:r>
            <a:endParaRPr lang="nl-BE" dirty="0" smtClean="0"/>
          </a:p>
          <a:p>
            <a:r>
              <a:rPr lang="nl-BE" dirty="0" err="1" smtClean="0"/>
              <a:t>examples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Europe: </a:t>
            </a:r>
            <a:r>
              <a:rPr lang="nl-BE" dirty="0" err="1" smtClean="0"/>
              <a:t>Hindu-Arabic</a:t>
            </a:r>
            <a:r>
              <a:rPr lang="nl-BE" dirty="0" smtClean="0"/>
              <a:t> </a:t>
            </a:r>
            <a:r>
              <a:rPr lang="nl-BE" dirty="0" err="1" smtClean="0"/>
              <a:t>numerals</a:t>
            </a:r>
            <a:r>
              <a:rPr lang="nl-BE" dirty="0" smtClean="0"/>
              <a:t> (11th – 15th Cent)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arithmetic</a:t>
            </a:r>
            <a:endParaRPr lang="nl-BE" dirty="0" smtClean="0"/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58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Operations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fractions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Roman practical </a:t>
            </a:r>
            <a:r>
              <a:rPr lang="nl-BE" dirty="0" err="1" smtClean="0"/>
              <a:t>arithmetic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Gerbert</a:t>
            </a:r>
            <a:r>
              <a:rPr lang="nl-BE" dirty="0" smtClean="0"/>
              <a:t> (c. 1000)</a:t>
            </a:r>
            <a:endParaRPr lang="nl-BE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Latin</a:t>
            </a:r>
            <a:r>
              <a:rPr lang="nl-BE" dirty="0" smtClean="0"/>
              <a:t> </a:t>
            </a:r>
            <a:r>
              <a:rPr lang="nl-BE" dirty="0" err="1" smtClean="0"/>
              <a:t>algorisms</a:t>
            </a:r>
            <a:r>
              <a:rPr lang="nl-BE" dirty="0" smtClean="0"/>
              <a:t> (1150-1450)</a:t>
            </a:r>
            <a:endParaRPr lang="nl-BE" dirty="0"/>
          </a:p>
        </p:txBody>
      </p:sp>
      <p:sp>
        <p:nvSpPr>
          <p:cNvPr id="7" name="Down Arrow 6"/>
          <p:cNvSpPr/>
          <p:nvPr/>
        </p:nvSpPr>
        <p:spPr>
          <a:xfrm>
            <a:off x="2339752" y="2132856"/>
            <a:ext cx="288032" cy="5760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Down Arrow 7"/>
          <p:cNvSpPr/>
          <p:nvPr/>
        </p:nvSpPr>
        <p:spPr>
          <a:xfrm>
            <a:off x="2339752" y="3212976"/>
            <a:ext cx="288032" cy="5760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331640" y="50851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Jean de </a:t>
            </a:r>
            <a:r>
              <a:rPr lang="nl-BE" dirty="0" err="1" smtClean="0"/>
              <a:t>Murs</a:t>
            </a:r>
            <a:r>
              <a:rPr lang="nl-BE" dirty="0" smtClean="0"/>
              <a:t>, QN, 1343 </a:t>
            </a:r>
            <a:endParaRPr lang="nl-BE" dirty="0"/>
          </a:p>
        </p:txBody>
      </p:sp>
      <p:sp>
        <p:nvSpPr>
          <p:cNvPr id="10" name="Down Arrow 9"/>
          <p:cNvSpPr/>
          <p:nvPr/>
        </p:nvSpPr>
        <p:spPr>
          <a:xfrm>
            <a:off x="2339752" y="4437112"/>
            <a:ext cx="288032" cy="5760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257800" y="1447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Arabic: </a:t>
            </a:r>
            <a:r>
              <a:rPr lang="nl-BE" i="1" dirty="0" err="1" smtClean="0"/>
              <a:t>hisāb</a:t>
            </a:r>
            <a:r>
              <a:rPr lang="nl-BE" i="1" dirty="0" smtClean="0"/>
              <a:t> </a:t>
            </a:r>
            <a:r>
              <a:rPr lang="nl-BE" i="1" dirty="0" err="1" smtClean="0"/>
              <a:t>al-hind</a:t>
            </a:r>
            <a:endParaRPr lang="nl-BE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Maghreb</a:t>
            </a:r>
            <a:r>
              <a:rPr lang="nl-BE" dirty="0" smtClean="0"/>
              <a:t> </a:t>
            </a:r>
            <a:r>
              <a:rPr lang="nl-BE" dirty="0" err="1" smtClean="0"/>
              <a:t>practices</a:t>
            </a:r>
            <a:r>
              <a:rPr lang="nl-BE" dirty="0" smtClean="0"/>
              <a:t> (1150-1400)</a:t>
            </a:r>
            <a:endParaRPr lang="nl-BE" dirty="0"/>
          </a:p>
        </p:txBody>
      </p:sp>
      <p:sp>
        <p:nvSpPr>
          <p:cNvPr id="13" name="Down Arrow 12"/>
          <p:cNvSpPr/>
          <p:nvPr/>
        </p:nvSpPr>
        <p:spPr>
          <a:xfrm>
            <a:off x="6588224" y="1905000"/>
            <a:ext cx="288032" cy="803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Down Arrow 15"/>
          <p:cNvSpPr/>
          <p:nvPr/>
        </p:nvSpPr>
        <p:spPr>
          <a:xfrm rot="2378478">
            <a:off x="4738416" y="1700855"/>
            <a:ext cx="155874" cy="2595889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5220072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Fibonacci</a:t>
            </a:r>
            <a:r>
              <a:rPr lang="nl-BE" dirty="0" smtClean="0"/>
              <a:t> (1202)</a:t>
            </a:r>
            <a:endParaRPr lang="nl-BE" dirty="0"/>
          </a:p>
        </p:txBody>
      </p:sp>
      <p:sp>
        <p:nvSpPr>
          <p:cNvPr id="18" name="Down Arrow 17"/>
          <p:cNvSpPr/>
          <p:nvPr/>
        </p:nvSpPr>
        <p:spPr>
          <a:xfrm>
            <a:off x="6477000" y="3200400"/>
            <a:ext cx="288032" cy="5760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/>
          <p:cNvSpPr txBox="1"/>
          <p:nvPr/>
        </p:nvSpPr>
        <p:spPr>
          <a:xfrm>
            <a:off x="6948264" y="47971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Abbaco </a:t>
            </a:r>
            <a:r>
              <a:rPr lang="nl-BE" dirty="0" err="1" smtClean="0"/>
              <a:t>tradition</a:t>
            </a:r>
            <a:r>
              <a:rPr lang="nl-BE" dirty="0" smtClean="0"/>
              <a:t>  (1260-1500)</a:t>
            </a:r>
            <a:endParaRPr lang="nl-BE" dirty="0"/>
          </a:p>
        </p:txBody>
      </p:sp>
      <p:sp>
        <p:nvSpPr>
          <p:cNvPr id="20" name="Down Arrow 19"/>
          <p:cNvSpPr/>
          <p:nvPr/>
        </p:nvSpPr>
        <p:spPr>
          <a:xfrm>
            <a:off x="7596336" y="3140968"/>
            <a:ext cx="288032" cy="165618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72200" y="4221088"/>
            <a:ext cx="792088" cy="576064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3707904" y="4221088"/>
            <a:ext cx="1872208" cy="79208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3608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/>
              <a:t>Latin</a:t>
            </a:r>
            <a:r>
              <a:rPr lang="nl-BE" sz="2400" dirty="0" smtClean="0"/>
              <a:t> </a:t>
            </a:r>
            <a:r>
              <a:rPr lang="nl-BE" sz="2400" dirty="0" err="1" smtClean="0"/>
              <a:t>scholarly</a:t>
            </a:r>
            <a:r>
              <a:rPr lang="nl-BE" sz="2400" dirty="0" smtClean="0"/>
              <a:t> </a:t>
            </a:r>
            <a:r>
              <a:rPr lang="nl-BE" sz="2400" dirty="0" err="1" smtClean="0"/>
              <a:t>tradition</a:t>
            </a:r>
            <a:endParaRPr lang="nl-BE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64088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/>
              <a:t>Sub-scientific</a:t>
            </a:r>
            <a:r>
              <a:rPr lang="nl-BE" sz="2400" dirty="0" smtClean="0"/>
              <a:t> </a:t>
            </a:r>
            <a:r>
              <a:rPr lang="nl-BE" sz="2400" dirty="0" err="1" smtClean="0"/>
              <a:t>tradition</a:t>
            </a:r>
            <a:endParaRPr lang="nl-BE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Liber Mahamaleth</a:t>
            </a:r>
            <a:endParaRPr lang="nl-BE" dirty="0"/>
          </a:p>
        </p:txBody>
      </p:sp>
      <p:sp>
        <p:nvSpPr>
          <p:cNvPr id="25" name="Down Arrow 24"/>
          <p:cNvSpPr/>
          <p:nvPr/>
        </p:nvSpPr>
        <p:spPr>
          <a:xfrm rot="1860000">
            <a:off x="5341880" y="2829290"/>
            <a:ext cx="228600" cy="6858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xtBox 25"/>
          <p:cNvSpPr txBox="1"/>
          <p:nvPr/>
        </p:nvSpPr>
        <p:spPr>
          <a:xfrm>
            <a:off x="971600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Bianchini, Regiomontanus, 1460</a:t>
            </a:r>
            <a:endParaRPr lang="nl-BE" dirty="0"/>
          </a:p>
        </p:txBody>
      </p:sp>
      <p:cxnSp>
        <p:nvCxnSpPr>
          <p:cNvPr id="29" name="Straight Arrow Connector 28"/>
          <p:cNvCxnSpPr>
            <a:stCxn id="19" idx="1"/>
          </p:cNvCxnSpPr>
          <p:nvPr/>
        </p:nvCxnSpPr>
        <p:spPr>
          <a:xfrm rot="10800000" flipV="1">
            <a:off x="4191000" y="5120318"/>
            <a:ext cx="2757264" cy="700970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0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Roman </a:t>
            </a:r>
            <a:r>
              <a:rPr lang="nl-BE" dirty="0" err="1" smtClean="0"/>
              <a:t>fractions</a:t>
            </a:r>
            <a:r>
              <a:rPr lang="nl-BE" dirty="0" smtClean="0"/>
              <a:t> </a:t>
            </a:r>
            <a:r>
              <a:rPr lang="nl-BE" sz="4000" dirty="0" smtClean="0"/>
              <a:t>(10th – 13th cent)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5429288" cy="3500461"/>
          </a:xfrm>
        </p:spPr>
        <p:txBody>
          <a:bodyPr>
            <a:normAutofit/>
          </a:bodyPr>
          <a:lstStyle/>
          <a:p>
            <a:r>
              <a:rPr lang="nl-BE" sz="2400" dirty="0" err="1" smtClean="0"/>
              <a:t>Gerbert</a:t>
            </a:r>
            <a:r>
              <a:rPr lang="nl-BE" sz="2400" dirty="0" smtClean="0"/>
              <a:t>: </a:t>
            </a:r>
            <a:r>
              <a:rPr lang="nl-BE" sz="2400" i="1" dirty="0" err="1" smtClean="0"/>
              <a:t>regule</a:t>
            </a:r>
            <a:r>
              <a:rPr lang="nl-BE" sz="2400" i="1" dirty="0" smtClean="0"/>
              <a:t> de </a:t>
            </a:r>
            <a:r>
              <a:rPr lang="nl-BE" sz="2400" i="1" dirty="0" err="1" smtClean="0"/>
              <a:t>abaco</a:t>
            </a:r>
            <a:r>
              <a:rPr lang="nl-BE" sz="2400" i="1" dirty="0" smtClean="0"/>
              <a:t> </a:t>
            </a:r>
            <a:r>
              <a:rPr lang="nl-BE" sz="2400" i="1" dirty="0" err="1" smtClean="0"/>
              <a:t>computi</a:t>
            </a:r>
            <a:r>
              <a:rPr lang="nl-BE" sz="2400" i="1" dirty="0" smtClean="0"/>
              <a:t> </a:t>
            </a:r>
            <a:r>
              <a:rPr lang="nl-BE" sz="2400" dirty="0" smtClean="0"/>
              <a:t>(996)</a:t>
            </a:r>
          </a:p>
          <a:p>
            <a:r>
              <a:rPr lang="nl-BE" sz="2400" dirty="0" err="1" smtClean="0"/>
              <a:t>Similar</a:t>
            </a:r>
            <a:r>
              <a:rPr lang="nl-BE" sz="2400" dirty="0" smtClean="0"/>
              <a:t> to </a:t>
            </a:r>
            <a:r>
              <a:rPr lang="nl-BE" sz="2400" dirty="0" err="1" smtClean="0"/>
              <a:t>monetary</a:t>
            </a:r>
            <a:r>
              <a:rPr lang="nl-BE" sz="2400" dirty="0" smtClean="0"/>
              <a:t> and </a:t>
            </a:r>
            <a:r>
              <a:rPr lang="nl-BE" sz="2400" dirty="0" err="1" smtClean="0"/>
              <a:t>weight</a:t>
            </a:r>
            <a:r>
              <a:rPr lang="nl-BE" sz="2400" dirty="0" smtClean="0"/>
              <a:t> units</a:t>
            </a:r>
          </a:p>
          <a:p>
            <a:pPr lvl="1"/>
            <a:r>
              <a:rPr lang="nl-BE" sz="2000" dirty="0" smtClean="0"/>
              <a:t>1 </a:t>
            </a:r>
            <a:r>
              <a:rPr lang="nl-BE" sz="2000" i="1" dirty="0" smtClean="0"/>
              <a:t>as</a:t>
            </a:r>
            <a:r>
              <a:rPr lang="nl-BE" sz="2000" dirty="0" smtClean="0"/>
              <a:t> = 12 </a:t>
            </a:r>
            <a:r>
              <a:rPr lang="nl-BE" sz="2000" i="1" dirty="0" err="1" smtClean="0"/>
              <a:t>unciae</a:t>
            </a:r>
            <a:r>
              <a:rPr lang="nl-BE" sz="2000" dirty="0" smtClean="0"/>
              <a:t> (ounces and inches)</a:t>
            </a:r>
          </a:p>
          <a:p>
            <a:pPr lvl="1"/>
            <a:r>
              <a:rPr lang="nl-BE" sz="2000" dirty="0" smtClean="0"/>
              <a:t>1 </a:t>
            </a:r>
            <a:r>
              <a:rPr lang="nl-BE" sz="2000" i="1" dirty="0" err="1" smtClean="0"/>
              <a:t>uncia</a:t>
            </a:r>
            <a:r>
              <a:rPr lang="nl-BE" sz="2000" dirty="0" smtClean="0"/>
              <a:t> = 24 </a:t>
            </a:r>
            <a:r>
              <a:rPr lang="nl-BE" sz="2000" i="1" dirty="0" err="1" smtClean="0"/>
              <a:t>scripuli</a:t>
            </a:r>
            <a:endParaRPr lang="nl-BE" sz="2000" i="1" dirty="0" smtClean="0"/>
          </a:p>
          <a:p>
            <a:pPr lvl="1"/>
            <a:r>
              <a:rPr lang="nl-BE" sz="2000" dirty="0" smtClean="0"/>
              <a:t>1 </a:t>
            </a:r>
            <a:r>
              <a:rPr lang="nl-BE" sz="2000" i="1" dirty="0" err="1" smtClean="0"/>
              <a:t>scripulus</a:t>
            </a:r>
            <a:r>
              <a:rPr lang="nl-BE" sz="2000" dirty="0" smtClean="0"/>
              <a:t> = 6 </a:t>
            </a:r>
            <a:r>
              <a:rPr lang="nl-BE" sz="2000" i="1" dirty="0" err="1" smtClean="0"/>
              <a:t>siliquae</a:t>
            </a:r>
            <a:endParaRPr lang="nl-BE" sz="2000" i="1" dirty="0" smtClean="0"/>
          </a:p>
          <a:p>
            <a:pPr lvl="1"/>
            <a:r>
              <a:rPr lang="nl-BE" sz="2000" dirty="0" smtClean="0"/>
              <a:t>1</a:t>
            </a:r>
            <a:r>
              <a:rPr lang="nl-BE" sz="2000" i="1" dirty="0" smtClean="0"/>
              <a:t> </a:t>
            </a:r>
            <a:r>
              <a:rPr lang="nl-BE" sz="2000" i="1" dirty="0" err="1" smtClean="0"/>
              <a:t>siliqua</a:t>
            </a:r>
            <a:r>
              <a:rPr lang="nl-BE" sz="2000" i="1" dirty="0" smtClean="0"/>
              <a:t> </a:t>
            </a:r>
            <a:r>
              <a:rPr lang="nl-BE" sz="2000" dirty="0" smtClean="0"/>
              <a:t>= 3 </a:t>
            </a:r>
            <a:r>
              <a:rPr lang="nl-BE" sz="2000" i="1" dirty="0" err="1" smtClean="0"/>
              <a:t>oboli</a:t>
            </a:r>
            <a:endParaRPr lang="nl-BE" sz="2000" i="1" dirty="0" smtClean="0"/>
          </a:p>
          <a:p>
            <a:pPr lvl="1"/>
            <a:r>
              <a:rPr lang="nl-BE" sz="2000" dirty="0" smtClean="0"/>
              <a:t>Total of 5184 </a:t>
            </a:r>
            <a:r>
              <a:rPr lang="nl-BE" sz="2000" dirty="0" err="1" smtClean="0"/>
              <a:t>fractional</a:t>
            </a:r>
            <a:r>
              <a:rPr lang="nl-BE" sz="2000" dirty="0" smtClean="0"/>
              <a:t> </a:t>
            </a:r>
            <a:r>
              <a:rPr lang="nl-BE" sz="2000" dirty="0" err="1" smtClean="0"/>
              <a:t>parts</a:t>
            </a:r>
            <a:endParaRPr lang="nl-BE" sz="2000" dirty="0" smtClean="0"/>
          </a:p>
          <a:p>
            <a:r>
              <a:rPr lang="nl-BE" sz="2400" dirty="0" err="1" smtClean="0"/>
              <a:t>performed</a:t>
            </a:r>
            <a:r>
              <a:rPr lang="nl-BE" sz="2400" dirty="0" smtClean="0"/>
              <a:t> </a:t>
            </a:r>
            <a:r>
              <a:rPr lang="nl-BE" sz="2400" dirty="0" err="1" smtClean="0"/>
              <a:t>on</a:t>
            </a:r>
            <a:r>
              <a:rPr lang="nl-BE" sz="2400" dirty="0" smtClean="0"/>
              <a:t> the abacus</a:t>
            </a:r>
            <a:endParaRPr lang="nl-BE" sz="2400" dirty="0"/>
          </a:p>
        </p:txBody>
      </p:sp>
      <p:pic>
        <p:nvPicPr>
          <p:cNvPr id="4" name="Picture 3" descr="Abacus_Us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2078" y="4071942"/>
            <a:ext cx="4516202" cy="25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Gerbert</a:t>
            </a:r>
            <a:r>
              <a:rPr lang="nl-BE" dirty="0" smtClean="0"/>
              <a:t> (996) and </a:t>
            </a:r>
            <a:r>
              <a:rPr lang="nl-BE" dirty="0" err="1" smtClean="0"/>
              <a:t>Bernelinus</a:t>
            </a:r>
            <a:r>
              <a:rPr lang="nl-BE" dirty="0" smtClean="0"/>
              <a:t> (11</a:t>
            </a:r>
            <a:r>
              <a:rPr lang="nl-BE" baseline="30000" dirty="0" smtClean="0"/>
              <a:t>th</a:t>
            </a:r>
            <a:r>
              <a:rPr lang="nl-BE" dirty="0" smtClean="0"/>
              <a:t> C)</a:t>
            </a:r>
            <a:endParaRPr lang="nl-BE" dirty="0"/>
          </a:p>
        </p:txBody>
      </p:sp>
      <p:pic>
        <p:nvPicPr>
          <p:cNvPr id="4" name="Content Placeholder 3" descr="Gerbert0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5" y="1428736"/>
            <a:ext cx="3714776" cy="2187844"/>
          </a:xfrm>
        </p:spPr>
      </p:pic>
      <p:pic>
        <p:nvPicPr>
          <p:cNvPr id="5" name="Picture 4" descr="Gerbert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357562"/>
            <a:ext cx="4071966" cy="2872052"/>
          </a:xfrm>
          <a:prstGeom prst="rect">
            <a:avLst/>
          </a:prstGeom>
        </p:spPr>
      </p:pic>
      <p:pic>
        <p:nvPicPr>
          <p:cNvPr id="6" name="Picture 5" descr="Gerbert0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571612"/>
            <a:ext cx="4183127" cy="49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Operations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Roman </a:t>
            </a:r>
            <a:r>
              <a:rPr lang="nl-BE" dirty="0" err="1" smtClean="0"/>
              <a:t>fractions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391480" cy="4525963"/>
          </a:xfrm>
        </p:spPr>
        <p:txBody>
          <a:bodyPr>
            <a:normAutofit fontScale="77500" lnSpcReduction="20000"/>
          </a:bodyPr>
          <a:lstStyle/>
          <a:p>
            <a:r>
              <a:rPr lang="nl-BE" dirty="0" err="1" smtClean="0"/>
              <a:t>Multiplying</a:t>
            </a:r>
            <a:r>
              <a:rPr lang="nl-BE" dirty="0" smtClean="0"/>
              <a:t> </a:t>
            </a:r>
            <a:r>
              <a:rPr lang="nl-BE" dirty="0" err="1" smtClean="0"/>
              <a:t>fractions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the </a:t>
            </a:r>
            <a:r>
              <a:rPr lang="nl-BE" dirty="0" err="1" smtClean="0"/>
              <a:t>Gerbertian</a:t>
            </a:r>
            <a:r>
              <a:rPr lang="nl-BE" dirty="0" smtClean="0"/>
              <a:t> </a:t>
            </a:r>
            <a:r>
              <a:rPr lang="nl-BE" dirty="0" err="1" smtClean="0"/>
              <a:t>abbacus</a:t>
            </a:r>
            <a:endParaRPr lang="nl-BE" dirty="0" smtClean="0"/>
          </a:p>
          <a:p>
            <a:r>
              <a:rPr lang="nl-BE" sz="2800" dirty="0" smtClean="0"/>
              <a:t>XII </a:t>
            </a:r>
            <a:r>
              <a:rPr lang="nl-BE" sz="2800" dirty="0" err="1" smtClean="0"/>
              <a:t>dextae</a:t>
            </a:r>
            <a:r>
              <a:rPr lang="nl-BE" sz="2800" dirty="0" smtClean="0"/>
              <a:t> mul. II </a:t>
            </a:r>
            <a:r>
              <a:rPr lang="nl-BE" sz="2800" dirty="0" err="1" smtClean="0"/>
              <a:t>semis</a:t>
            </a:r>
            <a:endParaRPr lang="nl-BE" sz="2800" dirty="0" smtClean="0"/>
          </a:p>
          <a:p>
            <a:r>
              <a:rPr lang="nl-BE" sz="2800" dirty="0" err="1" smtClean="0"/>
              <a:t>fractions</a:t>
            </a:r>
            <a:r>
              <a:rPr lang="nl-BE" sz="2800" dirty="0" smtClean="0"/>
              <a:t> </a:t>
            </a:r>
            <a:r>
              <a:rPr lang="nl-BE" sz="2800" dirty="0" err="1" smtClean="0"/>
              <a:t>colums</a:t>
            </a:r>
            <a:endParaRPr lang="nl-BE" sz="2800" dirty="0" smtClean="0"/>
          </a:p>
          <a:p>
            <a:pPr lvl="1"/>
            <a:r>
              <a:rPr lang="nl-BE" sz="2400" dirty="0" err="1" smtClean="0"/>
              <a:t>unciae</a:t>
            </a:r>
            <a:endParaRPr lang="nl-BE" sz="2400" dirty="0" smtClean="0"/>
          </a:p>
          <a:p>
            <a:pPr lvl="1"/>
            <a:r>
              <a:rPr lang="nl-BE" sz="2400" dirty="0" err="1" smtClean="0"/>
              <a:t>scripuli</a:t>
            </a:r>
            <a:endParaRPr lang="nl-BE" sz="2400" dirty="0" smtClean="0"/>
          </a:p>
          <a:p>
            <a:pPr lvl="1"/>
            <a:r>
              <a:rPr lang="nl-BE" sz="2400" dirty="0" err="1" smtClean="0"/>
              <a:t>calci</a:t>
            </a:r>
            <a:endParaRPr lang="nl-BE" sz="2400" dirty="0" smtClean="0"/>
          </a:p>
          <a:p>
            <a:r>
              <a:rPr lang="nl-BE" sz="2800" dirty="0" err="1" smtClean="0"/>
              <a:t>adding</a:t>
            </a:r>
            <a:r>
              <a:rPr lang="nl-BE" sz="2800" dirty="0" smtClean="0"/>
              <a:t> the </a:t>
            </a:r>
            <a:r>
              <a:rPr lang="nl-BE" sz="2800" dirty="0" err="1" smtClean="0"/>
              <a:t>unciae</a:t>
            </a:r>
            <a:r>
              <a:rPr lang="nl-BE" sz="2800" dirty="0" smtClean="0"/>
              <a:t> column</a:t>
            </a:r>
          </a:p>
          <a:p>
            <a:pPr lvl="1"/>
            <a:r>
              <a:rPr lang="nl-BE" sz="2400" dirty="0" smtClean="0"/>
              <a:t>2/3 + 5/12 = 1 1/12</a:t>
            </a:r>
          </a:p>
          <a:p>
            <a:pPr lvl="1"/>
            <a:r>
              <a:rPr lang="nl-BE" i="1" dirty="0" err="1" smtClean="0"/>
              <a:t>bisse</a:t>
            </a:r>
            <a:r>
              <a:rPr lang="nl-BE" dirty="0" smtClean="0"/>
              <a:t> et </a:t>
            </a:r>
            <a:r>
              <a:rPr lang="nl-BE" i="1" dirty="0" err="1" smtClean="0"/>
              <a:t>quincunx</a:t>
            </a:r>
            <a:endParaRPr lang="nl-BE" i="1" dirty="0" smtClean="0"/>
          </a:p>
          <a:p>
            <a:r>
              <a:rPr lang="nl-BE" sz="2800" dirty="0" err="1" smtClean="0"/>
              <a:t>numbers</a:t>
            </a:r>
            <a:r>
              <a:rPr lang="nl-BE" sz="2800" dirty="0" smtClean="0"/>
              <a:t> </a:t>
            </a:r>
            <a:r>
              <a:rPr lang="nl-BE" sz="2800" dirty="0" err="1" smtClean="0"/>
              <a:t>denote</a:t>
            </a:r>
            <a:r>
              <a:rPr lang="nl-BE" sz="2800" dirty="0" smtClean="0"/>
              <a:t> </a:t>
            </a:r>
            <a:r>
              <a:rPr lang="nl-BE" sz="2800" i="1" dirty="0" err="1" smtClean="0"/>
              <a:t>apices</a:t>
            </a:r>
            <a:r>
              <a:rPr lang="nl-BE" sz="2800" dirty="0" smtClean="0"/>
              <a:t> (</a:t>
            </a:r>
            <a:r>
              <a:rPr lang="nl-BE" sz="2800" dirty="0" err="1" smtClean="0"/>
              <a:t>tokens</a:t>
            </a:r>
            <a:r>
              <a:rPr lang="nl-BE" sz="2800" dirty="0" smtClean="0"/>
              <a:t> </a:t>
            </a:r>
            <a:r>
              <a:rPr lang="nl-BE" sz="2800" dirty="0" err="1" smtClean="0"/>
              <a:t>or</a:t>
            </a:r>
            <a:r>
              <a:rPr lang="nl-BE" sz="2800" dirty="0" smtClean="0"/>
              <a:t> </a:t>
            </a:r>
            <a:r>
              <a:rPr lang="nl-BE" sz="2800" i="1" dirty="0" err="1" smtClean="0"/>
              <a:t>jetons</a:t>
            </a:r>
            <a:r>
              <a:rPr lang="nl-BE" sz="2800" dirty="0" smtClean="0"/>
              <a:t>)</a:t>
            </a:r>
          </a:p>
          <a:p>
            <a:r>
              <a:rPr lang="nl-BE" sz="2800" dirty="0" err="1" smtClean="0"/>
              <a:t>pictorial</a:t>
            </a:r>
            <a:r>
              <a:rPr lang="nl-BE" sz="2800" dirty="0" smtClean="0"/>
              <a:t> </a:t>
            </a:r>
            <a:r>
              <a:rPr lang="nl-BE" sz="2800" dirty="0" err="1" smtClean="0"/>
              <a:t>representations</a:t>
            </a:r>
            <a:r>
              <a:rPr lang="nl-BE" sz="2800" dirty="0" smtClean="0"/>
              <a:t> in </a:t>
            </a:r>
            <a:r>
              <a:rPr lang="nl-BE" sz="2800" dirty="0" err="1" smtClean="0"/>
              <a:t>manuscripts</a:t>
            </a:r>
            <a:r>
              <a:rPr lang="nl-BE" sz="2800" dirty="0" smtClean="0"/>
              <a:t> (</a:t>
            </a:r>
            <a:r>
              <a:rPr lang="nl-BE" sz="2800" dirty="0" err="1" smtClean="0"/>
              <a:t>from</a:t>
            </a:r>
            <a:r>
              <a:rPr lang="nl-BE" sz="2800" dirty="0" smtClean="0"/>
              <a:t> 11th cent)</a:t>
            </a:r>
            <a:endParaRPr lang="nl-BE" sz="2800" dirty="0"/>
          </a:p>
        </p:txBody>
      </p:sp>
      <p:pic>
        <p:nvPicPr>
          <p:cNvPr id="4" name="Picture 3" descr="Bernelinus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060848"/>
            <a:ext cx="3317755" cy="39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Contempory</a:t>
            </a:r>
            <a:r>
              <a:rPr lang="nl-BE" dirty="0" smtClean="0"/>
              <a:t> era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Which</a:t>
            </a:r>
            <a:r>
              <a:rPr lang="nl-BE" dirty="0" smtClean="0"/>
              <a:t> are the 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mathematical</a:t>
            </a:r>
            <a:r>
              <a:rPr lang="nl-BE" dirty="0" smtClean="0"/>
              <a:t> cultures </a:t>
            </a:r>
            <a:r>
              <a:rPr lang="nl-BE" dirty="0" err="1" smtClean="0"/>
              <a:t>today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ethnomathematics</a:t>
            </a:r>
            <a:endParaRPr lang="nl-BE" dirty="0" smtClean="0"/>
          </a:p>
          <a:p>
            <a:pPr lvl="1"/>
            <a:r>
              <a:rPr lang="nl-BE" dirty="0" err="1" smtClean="0"/>
              <a:t>merchant</a:t>
            </a:r>
            <a:r>
              <a:rPr lang="nl-BE" dirty="0" smtClean="0"/>
              <a:t> </a:t>
            </a:r>
            <a:r>
              <a:rPr lang="nl-BE" dirty="0" err="1" smtClean="0"/>
              <a:t>arithmetic</a:t>
            </a:r>
            <a:endParaRPr lang="nl-BE" dirty="0" smtClean="0"/>
          </a:p>
          <a:p>
            <a:pPr lvl="1"/>
            <a:r>
              <a:rPr lang="nl-BE" dirty="0" err="1" smtClean="0"/>
              <a:t>artisan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endParaRPr lang="nl-BE" dirty="0" smtClean="0"/>
          </a:p>
          <a:p>
            <a:pPr lvl="1"/>
            <a:r>
              <a:rPr lang="nl-BE" dirty="0" err="1" smtClean="0"/>
              <a:t>recreational</a:t>
            </a:r>
            <a:r>
              <a:rPr lang="nl-BE" dirty="0" smtClean="0"/>
              <a:t> </a:t>
            </a:r>
            <a:r>
              <a:rPr lang="nl-BE" dirty="0" err="1" smtClean="0"/>
              <a:t>mathematics</a:t>
            </a:r>
            <a:endParaRPr lang="nl-BE" dirty="0" smtClean="0"/>
          </a:p>
          <a:p>
            <a:pPr lvl="1"/>
            <a:r>
              <a:rPr lang="nl-BE" dirty="0" err="1" smtClean="0"/>
              <a:t>mathematics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95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Merchant </a:t>
            </a:r>
            <a:r>
              <a:rPr lang="nl-BE" dirty="0" err="1" smtClean="0"/>
              <a:t>aritmetic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the </a:t>
            </a:r>
            <a:r>
              <a:rPr lang="nl-BE" dirty="0" err="1" smtClean="0"/>
              <a:t>soroban</a:t>
            </a:r>
            <a:r>
              <a:rPr lang="nl-BE" dirty="0" smtClean="0"/>
              <a:t> is </a:t>
            </a:r>
            <a:r>
              <a:rPr lang="nl-BE" dirty="0" err="1" smtClean="0"/>
              <a:t>still</a:t>
            </a:r>
            <a:r>
              <a:rPr lang="nl-BE" dirty="0" smtClean="0"/>
              <a:t> </a:t>
            </a:r>
            <a:r>
              <a:rPr lang="nl-BE" dirty="0" err="1" smtClean="0"/>
              <a:t>occasionly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 smtClean="0"/>
              <a:t> in shops in Japan </a:t>
            </a:r>
            <a:r>
              <a:rPr lang="nl-BE" dirty="0" err="1" smtClean="0"/>
              <a:t>and</a:t>
            </a:r>
            <a:r>
              <a:rPr lang="nl-BE" dirty="0" smtClean="0"/>
              <a:t> China</a:t>
            </a:r>
          </a:p>
          <a:p>
            <a:r>
              <a:rPr lang="nl-BE" dirty="0" smtClean="0"/>
              <a:t>double-entry </a:t>
            </a:r>
            <a:r>
              <a:rPr lang="nl-BE" dirty="0" err="1" smtClean="0"/>
              <a:t>bookkeeping</a:t>
            </a:r>
            <a:r>
              <a:rPr lang="nl-BE" dirty="0" smtClean="0"/>
              <a:t> of the 14th </a:t>
            </a:r>
            <a:r>
              <a:rPr lang="nl-BE" dirty="0" err="1" smtClean="0"/>
              <a:t>century</a:t>
            </a:r>
            <a:r>
              <a:rPr lang="nl-BE" dirty="0" smtClean="0"/>
              <a:t> is </a:t>
            </a:r>
            <a:r>
              <a:rPr lang="nl-BE" dirty="0" err="1" smtClean="0"/>
              <a:t>today’s</a:t>
            </a:r>
            <a:r>
              <a:rPr lang="nl-BE" dirty="0" smtClean="0"/>
              <a:t> worldwide accounting system</a:t>
            </a:r>
          </a:p>
          <a:p>
            <a:pPr lvl="1"/>
            <a:r>
              <a:rPr lang="nl-BE" dirty="0" smtClean="0"/>
              <a:t>system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conserves</a:t>
            </a:r>
            <a:r>
              <a:rPr lang="nl-BE" dirty="0" smtClean="0"/>
              <a:t> the </a:t>
            </a:r>
            <a:r>
              <a:rPr lang="nl-BE" dirty="0" err="1" smtClean="0"/>
              <a:t>Medieval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concept </a:t>
            </a:r>
            <a:r>
              <a:rPr lang="nl-BE" dirty="0" err="1" smtClean="0"/>
              <a:t>avoiding</a:t>
            </a:r>
            <a:r>
              <a:rPr lang="nl-BE" dirty="0" smtClean="0"/>
              <a:t> </a:t>
            </a:r>
            <a:r>
              <a:rPr lang="nl-BE" dirty="0" err="1" smtClean="0"/>
              <a:t>negative</a:t>
            </a:r>
            <a:r>
              <a:rPr lang="nl-BE" dirty="0" smtClean="0"/>
              <a:t> </a:t>
            </a:r>
            <a:r>
              <a:rPr lang="nl-BE" dirty="0" err="1" smtClean="0"/>
              <a:t>values</a:t>
            </a:r>
            <a:endParaRPr lang="nl-BE" dirty="0" smtClean="0"/>
          </a:p>
          <a:p>
            <a:pPr lvl="1"/>
            <a:r>
              <a:rPr lang="en-US" sz="2000" dirty="0"/>
              <a:t>“On the curious historical coincidence of algebra and double-entry bookkeeping” in Karen François, </a:t>
            </a:r>
            <a:r>
              <a:rPr lang="en-US" sz="2000" dirty="0" err="1"/>
              <a:t>Benedikt</a:t>
            </a:r>
            <a:r>
              <a:rPr lang="en-US" sz="2000" dirty="0"/>
              <a:t> </a:t>
            </a:r>
            <a:r>
              <a:rPr lang="en-US" sz="2000" dirty="0" err="1"/>
              <a:t>Löwe</a:t>
            </a:r>
            <a:r>
              <a:rPr lang="en-US" sz="2000" dirty="0"/>
              <a:t> and Thomas Müller </a:t>
            </a:r>
            <a:r>
              <a:rPr lang="en-US" sz="2000" dirty="0" smtClean="0"/>
              <a:t>and </a:t>
            </a:r>
            <a:r>
              <a:rPr lang="en-US" sz="2000" dirty="0"/>
              <a:t>Bart Van </a:t>
            </a:r>
            <a:r>
              <a:rPr lang="en-US" sz="2000" dirty="0" err="1"/>
              <a:t>Kerkhove</a:t>
            </a:r>
            <a:r>
              <a:rPr lang="en-US" sz="2000" dirty="0"/>
              <a:t> (eds.) </a:t>
            </a:r>
            <a:r>
              <a:rPr lang="en-US" sz="2000" i="1" dirty="0"/>
              <a:t>Foundations of the Formal Sciences VII. Bringing together Philosophy and Sociology of Science</a:t>
            </a:r>
            <a:r>
              <a:rPr lang="en-US" sz="2000" dirty="0"/>
              <a:t>, </a:t>
            </a:r>
            <a:r>
              <a:rPr lang="en-US" sz="2000" dirty="0" smtClean="0"/>
              <a:t>College </a:t>
            </a:r>
            <a:r>
              <a:rPr lang="en-US" sz="2000" dirty="0"/>
              <a:t>Publications, </a:t>
            </a:r>
            <a:r>
              <a:rPr lang="en-US" sz="2000" dirty="0" smtClean="0"/>
              <a:t>London, </a:t>
            </a:r>
            <a:r>
              <a:rPr lang="en-US" sz="2000" dirty="0"/>
              <a:t>2011, pp. 109-130.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4866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Misunderstandings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err="1" smtClean="0"/>
              <a:t>Distinction</a:t>
            </a:r>
            <a:r>
              <a:rPr lang="nl-BE" dirty="0" smtClean="0"/>
              <a:t> does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imply</a:t>
            </a:r>
            <a:r>
              <a:rPr lang="nl-BE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theoretical</a:t>
            </a:r>
            <a:r>
              <a:rPr lang="nl-BE" dirty="0" smtClean="0"/>
              <a:t> vs. practical </a:t>
            </a:r>
            <a:r>
              <a:rPr lang="nl-BE" dirty="0" err="1" smtClean="0"/>
              <a:t>mathematical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endParaRPr lang="nl-BE" dirty="0" smtClean="0"/>
          </a:p>
          <a:p>
            <a:pPr lvl="1"/>
            <a:r>
              <a:rPr lang="nl-BE" sz="2400" dirty="0" err="1"/>
              <a:t>s</a:t>
            </a:r>
            <a:r>
              <a:rPr lang="nl-BE" sz="2400" dirty="0" err="1" smtClean="0"/>
              <a:t>cientific</a:t>
            </a:r>
            <a:r>
              <a:rPr lang="nl-BE" sz="2400" dirty="0" smtClean="0"/>
              <a:t>  </a:t>
            </a:r>
            <a:r>
              <a:rPr lang="nl-BE" sz="2400" dirty="0" err="1"/>
              <a:t>knowledge</a:t>
            </a:r>
            <a:r>
              <a:rPr lang="nl-BE" sz="2400" dirty="0"/>
              <a:t>: </a:t>
            </a:r>
            <a:r>
              <a:rPr lang="nl-BE" sz="2400" dirty="0" err="1"/>
              <a:t>knowledge</a:t>
            </a:r>
            <a:r>
              <a:rPr lang="nl-BE" sz="2400" dirty="0"/>
              <a:t> </a:t>
            </a:r>
            <a:r>
              <a:rPr lang="nl-BE" sz="2400" dirty="0" err="1"/>
              <a:t>for</a:t>
            </a:r>
            <a:r>
              <a:rPr lang="nl-BE" sz="2400" dirty="0"/>
              <a:t> the sake of </a:t>
            </a:r>
            <a:r>
              <a:rPr lang="nl-BE" sz="2400" dirty="0" err="1"/>
              <a:t>knowing</a:t>
            </a:r>
            <a:endParaRPr lang="nl-BE" sz="2400" dirty="0"/>
          </a:p>
          <a:p>
            <a:pPr lvl="1"/>
            <a:r>
              <a:rPr lang="nl-BE" sz="2400" dirty="0" smtClean="0"/>
              <a:t>sub-</a:t>
            </a:r>
            <a:r>
              <a:rPr lang="nl-BE" sz="2400" dirty="0" err="1" smtClean="0"/>
              <a:t>scientific</a:t>
            </a:r>
            <a:r>
              <a:rPr lang="nl-BE" sz="2400" dirty="0" smtClean="0"/>
              <a:t> </a:t>
            </a:r>
            <a:r>
              <a:rPr lang="nl-BE" sz="2400" dirty="0" err="1"/>
              <a:t>knowledge</a:t>
            </a:r>
            <a:r>
              <a:rPr lang="nl-BE" sz="2400" dirty="0"/>
              <a:t>: specialist </a:t>
            </a:r>
            <a:r>
              <a:rPr lang="nl-BE" sz="2400" dirty="0" err="1"/>
              <a:t>knowledge</a:t>
            </a:r>
            <a:r>
              <a:rPr lang="nl-BE" sz="2400" dirty="0"/>
              <a:t> </a:t>
            </a:r>
            <a:r>
              <a:rPr lang="nl-BE" sz="2400" dirty="0" err="1"/>
              <a:t>acquired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disseminated</a:t>
            </a:r>
            <a:r>
              <a:rPr lang="nl-BE" sz="2400" dirty="0"/>
              <a:t>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its</a:t>
            </a:r>
            <a:r>
              <a:rPr lang="nl-BE" sz="2400" dirty="0"/>
              <a:t> </a:t>
            </a:r>
            <a:r>
              <a:rPr lang="nl-BE" sz="2400" dirty="0" err="1"/>
              <a:t>use</a:t>
            </a:r>
            <a:endParaRPr lang="nl-BE" sz="2400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superiority</a:t>
            </a:r>
            <a:r>
              <a:rPr lang="nl-BE" dirty="0" smtClean="0"/>
              <a:t> of ‘</a:t>
            </a:r>
            <a:r>
              <a:rPr lang="nl-BE" dirty="0" err="1" smtClean="0"/>
              <a:t>scholarly</a:t>
            </a:r>
            <a:r>
              <a:rPr lang="nl-BE" dirty="0" smtClean="0"/>
              <a:t>’ over ‘sub-</a:t>
            </a:r>
            <a:r>
              <a:rPr lang="nl-BE" dirty="0" err="1" smtClean="0"/>
              <a:t>scientific</a:t>
            </a:r>
            <a:r>
              <a:rPr lang="nl-BE" dirty="0" smtClean="0"/>
              <a:t>’ </a:t>
            </a:r>
            <a:r>
              <a:rPr lang="nl-BE" dirty="0" err="1" smtClean="0"/>
              <a:t>mathematics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‘sub-</a:t>
            </a:r>
            <a:r>
              <a:rPr lang="nl-BE" dirty="0" err="1" smtClean="0"/>
              <a:t>scientific</a:t>
            </a:r>
            <a:r>
              <a:rPr lang="nl-BE" dirty="0" smtClean="0"/>
              <a:t>’ </a:t>
            </a:r>
            <a:r>
              <a:rPr lang="nl-BE" dirty="0" err="1" smtClean="0"/>
              <a:t>mathematics</a:t>
            </a:r>
            <a:r>
              <a:rPr lang="nl-BE" dirty="0" smtClean="0"/>
              <a:t> as a </a:t>
            </a:r>
            <a:r>
              <a:rPr lang="nl-BE" dirty="0" err="1" smtClean="0"/>
              <a:t>phase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</a:t>
            </a:r>
            <a:r>
              <a:rPr lang="nl-BE" dirty="0" err="1" smtClean="0"/>
              <a:t>scholarly</a:t>
            </a:r>
            <a:r>
              <a:rPr lang="nl-BE" dirty="0" smtClean="0"/>
              <a:t> </a:t>
            </a:r>
            <a:r>
              <a:rPr lang="nl-BE" dirty="0" err="1" smtClean="0"/>
              <a:t>mathematics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00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6" y="1340769"/>
            <a:ext cx="3744740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Artisan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nl-BE" dirty="0" err="1" smtClean="0"/>
              <a:t>Today</a:t>
            </a:r>
            <a:r>
              <a:rPr lang="nl-BE" dirty="0" smtClean="0"/>
              <a:t> machines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r>
              <a:rPr lang="nl-BE" dirty="0" smtClean="0"/>
              <a:t> </a:t>
            </a:r>
            <a:r>
              <a:rPr lang="nl-BE" dirty="0" err="1" smtClean="0"/>
              <a:t>replace</a:t>
            </a:r>
            <a:r>
              <a:rPr lang="nl-BE" dirty="0" smtClean="0"/>
              <a:t> </a:t>
            </a:r>
            <a:r>
              <a:rPr lang="nl-BE" dirty="0" err="1" smtClean="0"/>
              <a:t>artisan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r>
              <a:rPr lang="nl-BE" dirty="0" smtClean="0"/>
              <a:t> of </a:t>
            </a:r>
            <a:r>
              <a:rPr lang="nl-BE" dirty="0" err="1" smtClean="0"/>
              <a:t>mathematics</a:t>
            </a:r>
            <a:endParaRPr lang="nl-BE" dirty="0" smtClean="0"/>
          </a:p>
          <a:p>
            <a:pPr lvl="1"/>
            <a:r>
              <a:rPr lang="nl-BE" dirty="0" smtClean="0"/>
              <a:t>but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the 16-17th </a:t>
            </a:r>
            <a:r>
              <a:rPr lang="nl-BE" dirty="0" err="1" smtClean="0"/>
              <a:t>centuries</a:t>
            </a:r>
            <a:endParaRPr lang="nl-BE" dirty="0" smtClean="0"/>
          </a:p>
          <a:p>
            <a:pPr lvl="2"/>
            <a:r>
              <a:rPr lang="nl-BE" dirty="0" err="1" smtClean="0"/>
              <a:t>instruments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trace</a:t>
            </a:r>
            <a:r>
              <a:rPr lang="nl-BE" dirty="0" smtClean="0"/>
              <a:t> a parabola or </a:t>
            </a:r>
            <a:r>
              <a:rPr lang="nl-BE" dirty="0" err="1" smtClean="0"/>
              <a:t>ellipse</a:t>
            </a:r>
            <a:endParaRPr lang="nl-BE" dirty="0" smtClean="0"/>
          </a:p>
          <a:p>
            <a:r>
              <a:rPr lang="nl-BE" dirty="0" smtClean="0"/>
              <a:t>Knowledge </a:t>
            </a:r>
            <a:r>
              <a:rPr lang="nl-BE" dirty="0" err="1" smtClean="0"/>
              <a:t>embedded</a:t>
            </a:r>
            <a:r>
              <a:rPr lang="nl-BE" dirty="0" smtClean="0"/>
              <a:t> in </a:t>
            </a:r>
            <a:r>
              <a:rPr lang="nl-BE" dirty="0" err="1" smtClean="0"/>
              <a:t>material</a:t>
            </a:r>
            <a:r>
              <a:rPr lang="nl-BE" dirty="0" smtClean="0"/>
              <a:t> tools</a:t>
            </a:r>
          </a:p>
          <a:p>
            <a:pPr lvl="1"/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+mn-lt"/>
              </a:rPr>
              <a:t>Frans Van </a:t>
            </a:r>
            <a:r>
              <a:rPr lang="nl-BE" dirty="0" err="1" smtClean="0">
                <a:latin typeface="+mn-lt"/>
              </a:rPr>
              <a:t>Schooten</a:t>
            </a:r>
            <a:r>
              <a:rPr lang="nl-BE" dirty="0" smtClean="0">
                <a:latin typeface="+mn-lt"/>
              </a:rPr>
              <a:t>, 1646</a:t>
            </a:r>
            <a:endParaRPr lang="nl-B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Recreational</a:t>
            </a:r>
            <a:r>
              <a:rPr lang="nl-BE" dirty="0" smtClean="0"/>
              <a:t> </a:t>
            </a:r>
            <a:r>
              <a:rPr lang="nl-BE" dirty="0" err="1" smtClean="0"/>
              <a:t>mathematics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r>
              <a:rPr lang="nl-BE" sz="2800" dirty="0" err="1" smtClean="0"/>
              <a:t>Still</a:t>
            </a:r>
            <a:r>
              <a:rPr lang="nl-BE" sz="2800" dirty="0" smtClean="0"/>
              <a:t> part of a sub-</a:t>
            </a:r>
            <a:r>
              <a:rPr lang="nl-BE" sz="2800" dirty="0" err="1" smtClean="0"/>
              <a:t>scientific</a:t>
            </a:r>
            <a:r>
              <a:rPr lang="nl-BE" sz="2800" dirty="0" smtClean="0"/>
              <a:t> culture</a:t>
            </a:r>
          </a:p>
          <a:p>
            <a:pPr lvl="1"/>
            <a:r>
              <a:rPr lang="nl-BE" sz="2400" dirty="0" err="1" smtClean="0"/>
              <a:t>puzzles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riddles</a:t>
            </a:r>
            <a:r>
              <a:rPr lang="nl-BE" sz="2400" dirty="0" smtClean="0"/>
              <a:t> shared on Facebook</a:t>
            </a:r>
          </a:p>
          <a:p>
            <a:pPr lvl="1"/>
            <a:r>
              <a:rPr lang="nl-BE" sz="2400" dirty="0" smtClean="0"/>
              <a:t>Pi-</a:t>
            </a:r>
            <a:r>
              <a:rPr lang="nl-BE" sz="2400" dirty="0" err="1" smtClean="0"/>
              <a:t>day</a:t>
            </a:r>
            <a:r>
              <a:rPr lang="nl-BE" sz="2400" dirty="0"/>
              <a:t> </a:t>
            </a:r>
            <a:r>
              <a:rPr lang="nl-BE" sz="2400" dirty="0" smtClean="0"/>
              <a:t>3-14-15 </a:t>
            </a:r>
            <a:r>
              <a:rPr lang="nl-BE" sz="2400" dirty="0" err="1" smtClean="0"/>
              <a:t>with</a:t>
            </a:r>
            <a:r>
              <a:rPr lang="nl-BE" sz="2400" dirty="0" smtClean="0"/>
              <a:t> pies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el-GR" sz="2400" dirty="0" smtClean="0"/>
              <a:t>π</a:t>
            </a:r>
            <a:r>
              <a:rPr lang="nl-BE" sz="2400" dirty="0" smtClean="0"/>
              <a:t>-beer</a:t>
            </a:r>
          </a:p>
          <a:p>
            <a:r>
              <a:rPr lang="nl-BE" sz="2800" dirty="0" smtClean="0"/>
              <a:t>but has </a:t>
            </a:r>
            <a:r>
              <a:rPr lang="nl-BE" sz="2800" dirty="0" err="1" smtClean="0"/>
              <a:t>become</a:t>
            </a:r>
            <a:r>
              <a:rPr lang="nl-BE" sz="2800" dirty="0" smtClean="0"/>
              <a:t> a </a:t>
            </a:r>
            <a:r>
              <a:rPr lang="nl-BE" sz="2800" dirty="0" err="1" smtClean="0"/>
              <a:t>scholarly</a:t>
            </a:r>
            <a:r>
              <a:rPr lang="nl-BE" sz="2800" dirty="0" smtClean="0"/>
              <a:t> culture </a:t>
            </a:r>
            <a:r>
              <a:rPr lang="nl-BE" sz="2800" dirty="0" err="1" smtClean="0"/>
              <a:t>also</a:t>
            </a:r>
            <a:endParaRPr lang="nl-BE" sz="2800" dirty="0" smtClean="0"/>
          </a:p>
          <a:p>
            <a:pPr lvl="1"/>
            <a:r>
              <a:rPr lang="nl-BE" sz="2400" dirty="0" err="1" smtClean="0"/>
              <a:t>dedicated</a:t>
            </a:r>
            <a:r>
              <a:rPr lang="nl-BE" sz="2400" dirty="0" smtClean="0"/>
              <a:t> </a:t>
            </a:r>
            <a:r>
              <a:rPr lang="nl-BE" sz="2400" dirty="0" err="1" smtClean="0"/>
              <a:t>journals</a:t>
            </a:r>
            <a:r>
              <a:rPr lang="nl-BE" sz="2400" dirty="0" smtClean="0"/>
              <a:t> or columns in </a:t>
            </a:r>
            <a:r>
              <a:rPr lang="nl-BE" sz="2400" dirty="0" err="1" smtClean="0"/>
              <a:t>mathematical</a:t>
            </a:r>
            <a:r>
              <a:rPr lang="nl-BE" sz="2400" dirty="0" smtClean="0"/>
              <a:t> </a:t>
            </a:r>
            <a:r>
              <a:rPr lang="nl-BE" sz="2400" dirty="0" err="1" smtClean="0"/>
              <a:t>journals</a:t>
            </a:r>
            <a:r>
              <a:rPr lang="nl-BE" sz="2400" dirty="0" smtClean="0"/>
              <a:t> </a:t>
            </a:r>
          </a:p>
          <a:p>
            <a:pPr lvl="2"/>
            <a:r>
              <a:rPr lang="nl-BE" sz="2000" dirty="0" smtClean="0"/>
              <a:t>The Mathematical </a:t>
            </a:r>
            <a:r>
              <a:rPr lang="nl-BE" sz="2000" dirty="0" err="1" smtClean="0"/>
              <a:t>Intelligencer</a:t>
            </a:r>
            <a:r>
              <a:rPr lang="nl-BE" sz="2000" dirty="0" smtClean="0"/>
              <a:t>, </a:t>
            </a:r>
            <a:r>
              <a:rPr lang="nl-BE" sz="2000" dirty="0" err="1" smtClean="0"/>
              <a:t>Mathematics</a:t>
            </a:r>
            <a:r>
              <a:rPr lang="nl-BE" sz="2000" dirty="0" smtClean="0"/>
              <a:t> </a:t>
            </a:r>
            <a:r>
              <a:rPr lang="nl-BE" sz="2000" dirty="0" err="1" smtClean="0"/>
              <a:t>Today</a:t>
            </a:r>
            <a:r>
              <a:rPr lang="nl-BE" sz="2000" dirty="0" smtClean="0"/>
              <a:t>, ..</a:t>
            </a:r>
            <a:endParaRPr lang="nl-B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24" y="3573016"/>
            <a:ext cx="20574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36" y="1412128"/>
            <a:ext cx="2166888" cy="20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Mathematics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large </a:t>
            </a:r>
            <a:r>
              <a:rPr lang="nl-BE" dirty="0" err="1" smtClean="0"/>
              <a:t>potential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mathematics</a:t>
            </a:r>
            <a:r>
              <a:rPr lang="nl-BE" dirty="0" smtClean="0"/>
              <a:t> (</a:t>
            </a:r>
            <a:r>
              <a:rPr lang="nl-BE" dirty="0" err="1" smtClean="0"/>
              <a:t>connected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history</a:t>
            </a:r>
            <a:r>
              <a:rPr lang="nl-BE" dirty="0" smtClean="0"/>
              <a:t> of </a:t>
            </a:r>
            <a:r>
              <a:rPr lang="nl-BE" dirty="0" err="1" smtClean="0"/>
              <a:t>mathematics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example</a:t>
            </a:r>
            <a:r>
              <a:rPr lang="nl-BE" dirty="0" smtClean="0"/>
              <a:t> 1: </a:t>
            </a:r>
            <a:r>
              <a:rPr lang="nl-BE" dirty="0" err="1" smtClean="0"/>
              <a:t>popularity</a:t>
            </a:r>
            <a:r>
              <a:rPr lang="nl-BE" dirty="0" smtClean="0"/>
              <a:t> of “</a:t>
            </a:r>
            <a:r>
              <a:rPr lang="nl-BE" dirty="0" err="1" smtClean="0"/>
              <a:t>Vedic</a:t>
            </a:r>
            <a:r>
              <a:rPr lang="nl-BE" dirty="0" smtClean="0"/>
              <a:t> </a:t>
            </a:r>
            <a:r>
              <a:rPr lang="nl-BE" dirty="0" err="1" smtClean="0"/>
              <a:t>mathematics</a:t>
            </a:r>
            <a:r>
              <a:rPr lang="nl-BE" dirty="0" smtClean="0"/>
              <a:t>”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mental</a:t>
            </a:r>
            <a:r>
              <a:rPr lang="nl-BE" dirty="0" smtClean="0"/>
              <a:t> </a:t>
            </a:r>
            <a:r>
              <a:rPr lang="nl-BE" dirty="0" err="1" smtClean="0"/>
              <a:t>calculations</a:t>
            </a:r>
            <a:r>
              <a:rPr lang="nl-BE" dirty="0" smtClean="0"/>
              <a:t> in India</a:t>
            </a:r>
          </a:p>
          <a:p>
            <a:pPr lvl="1"/>
            <a:r>
              <a:rPr lang="nl-BE" dirty="0" err="1" smtClean="0"/>
              <a:t>example</a:t>
            </a:r>
            <a:r>
              <a:rPr lang="nl-BE" dirty="0" smtClean="0"/>
              <a:t> 2: revival of </a:t>
            </a:r>
            <a:r>
              <a:rPr lang="nl-BE" i="1" dirty="0" err="1" smtClean="0"/>
              <a:t>wasan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the </a:t>
            </a:r>
            <a:r>
              <a:rPr lang="nl-BE" dirty="0" err="1" smtClean="0"/>
              <a:t>soroban</a:t>
            </a:r>
            <a:r>
              <a:rPr lang="nl-BE" dirty="0" smtClean="0"/>
              <a:t> in </a:t>
            </a:r>
            <a:r>
              <a:rPr lang="nl-BE" dirty="0" err="1" smtClean="0"/>
              <a:t>Japanese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 smtClean="0"/>
          </a:p>
          <a:p>
            <a:pPr lvl="1"/>
            <a:r>
              <a:rPr lang="nl-BE" dirty="0" smtClean="0"/>
              <a:t>movie fragment NHK World – </a:t>
            </a:r>
            <a:r>
              <a:rPr lang="nl-BE" dirty="0" err="1" smtClean="0"/>
              <a:t>Japanology</a:t>
            </a:r>
            <a:r>
              <a:rPr lang="nl-BE" dirty="0" smtClean="0"/>
              <a:t>, 2011, 21:45 – 23:44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67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Thank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2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/>
              <a:t>vs.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sz="3600" smtClean="0"/>
              <a:t>Aristotle, </a:t>
            </a:r>
            <a:r>
              <a:rPr lang="nl-BE" sz="3600" i="1" smtClean="0"/>
              <a:t>Metaphysics</a:t>
            </a:r>
            <a:r>
              <a:rPr lang="nl-BE" sz="3600" smtClean="0"/>
              <a:t>, (981b 14 – 982a1)</a:t>
            </a:r>
          </a:p>
          <a:p>
            <a:pPr lvl="1"/>
            <a:r>
              <a:rPr lang="nl-BE" sz="3100" smtClean="0"/>
              <a:t>theoretical vs productive knowledge</a:t>
            </a:r>
            <a:endParaRPr lang="en-US" sz="3100" smtClean="0"/>
          </a:p>
          <a:p>
            <a:r>
              <a:rPr lang="en-US" sz="2800" smtClean="0"/>
              <a:t>“At first he who invented any </a:t>
            </a:r>
            <a:r>
              <a:rPr lang="en-US" sz="2800" smtClean="0">
                <a:solidFill>
                  <a:srgbClr val="FF0000"/>
                </a:solidFill>
              </a:rPr>
              <a:t>art</a:t>
            </a:r>
            <a:r>
              <a:rPr lang="en-US" sz="2800" smtClean="0"/>
              <a:t> whatever that went beyond the common perceptions of man was naturally admired by men, not only because there was something </a:t>
            </a:r>
            <a:r>
              <a:rPr lang="en-US" sz="2800" smtClean="0">
                <a:solidFill>
                  <a:srgbClr val="FF0000"/>
                </a:solidFill>
              </a:rPr>
              <a:t>useful in the inventions</a:t>
            </a:r>
            <a:r>
              <a:rPr lang="en-US" sz="2800" smtClean="0"/>
              <a:t>, but because he was thought wise and superior to the rest. But as more arts were invented, and some were </a:t>
            </a:r>
            <a:r>
              <a:rPr lang="en-US" sz="2800" smtClean="0">
                <a:solidFill>
                  <a:srgbClr val="FF0000"/>
                </a:solidFill>
              </a:rPr>
              <a:t>directed to the necessities of life, others to recreation</a:t>
            </a:r>
            <a:r>
              <a:rPr lang="en-US" sz="2800" smtClean="0"/>
              <a:t>, the inventors of the latter were naturally always regarded as wiser than the inventors of the former, because their branches of </a:t>
            </a:r>
            <a:r>
              <a:rPr lang="en-US" sz="2800" smtClean="0">
                <a:solidFill>
                  <a:srgbClr val="FF0000"/>
                </a:solidFill>
              </a:rPr>
              <a:t>knowledge did not aim at utility</a:t>
            </a:r>
            <a:r>
              <a:rPr lang="en-US" sz="2800" smtClean="0"/>
              <a:t>. Hence when all such inventions were already established, the sciences which do not aim at giving pleasure or at the necessities of life were discovered, [...] So [...], the </a:t>
            </a:r>
            <a:r>
              <a:rPr lang="en-US" sz="2800" smtClean="0">
                <a:solidFill>
                  <a:srgbClr val="FF0000"/>
                </a:solidFill>
              </a:rPr>
              <a:t>theoretical kinds of knowledge [are thought] to be more the nature of Wisdom than the productive”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No </a:t>
            </a:r>
            <a:r>
              <a:rPr lang="nl-BE" dirty="0" err="1" smtClean="0"/>
              <a:t>normative</a:t>
            </a:r>
            <a:r>
              <a:rPr lang="nl-BE" dirty="0" smtClean="0"/>
              <a:t> </a:t>
            </a:r>
            <a:r>
              <a:rPr lang="nl-BE" dirty="0" err="1" smtClean="0"/>
              <a:t>distinction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the </a:t>
            </a:r>
            <a:r>
              <a:rPr lang="nl-BE" dirty="0" err="1" smtClean="0"/>
              <a:t>distinction</a:t>
            </a:r>
            <a:r>
              <a:rPr lang="nl-BE" dirty="0" smtClean="0"/>
              <a:t> does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imply</a:t>
            </a:r>
            <a:r>
              <a:rPr lang="nl-BE" dirty="0" smtClean="0"/>
              <a:t> the </a:t>
            </a:r>
            <a:r>
              <a:rPr lang="nl-BE" dirty="0" err="1" smtClean="0"/>
              <a:t>superiority</a:t>
            </a:r>
            <a:r>
              <a:rPr lang="nl-BE" dirty="0" smtClean="0"/>
              <a:t> of </a:t>
            </a:r>
            <a:r>
              <a:rPr lang="nl-BE" dirty="0" err="1" smtClean="0"/>
              <a:t>scholarly</a:t>
            </a:r>
            <a:r>
              <a:rPr lang="nl-BE" dirty="0" smtClean="0"/>
              <a:t> over 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endParaRPr lang="nl-BE" dirty="0" smtClean="0"/>
          </a:p>
          <a:p>
            <a:r>
              <a:rPr lang="nl-BE" dirty="0" err="1" smtClean="0"/>
              <a:t>however</a:t>
            </a:r>
            <a:r>
              <a:rPr lang="nl-BE" dirty="0" smtClean="0"/>
              <a:t>, </a:t>
            </a:r>
            <a:r>
              <a:rPr lang="nl-BE" dirty="0" err="1" smtClean="0"/>
              <a:t>scholarly</a:t>
            </a:r>
            <a:r>
              <a:rPr lang="nl-BE" dirty="0" smtClean="0"/>
              <a:t> </a:t>
            </a:r>
            <a:r>
              <a:rPr lang="nl-BE" dirty="0" err="1" smtClean="0"/>
              <a:t>traditions</a:t>
            </a:r>
            <a:r>
              <a:rPr lang="nl-BE" dirty="0" smtClean="0"/>
              <a:t> have been </a:t>
            </a:r>
            <a:r>
              <a:rPr lang="nl-BE" dirty="0" err="1" smtClean="0"/>
              <a:t>regarded</a:t>
            </a:r>
            <a:r>
              <a:rPr lang="nl-BE" dirty="0" smtClean="0"/>
              <a:t> superior </a:t>
            </a:r>
          </a:p>
          <a:p>
            <a:pPr lvl="1"/>
            <a:r>
              <a:rPr lang="nl-BE" dirty="0" smtClean="0"/>
              <a:t>in different cultures (Japan, Renaissance, ..)</a:t>
            </a:r>
          </a:p>
          <a:p>
            <a:pPr lvl="1"/>
            <a:r>
              <a:rPr lang="nl-BE" dirty="0" smtClean="0"/>
              <a:t>in the </a:t>
            </a:r>
            <a:r>
              <a:rPr lang="nl-BE" dirty="0" err="1" smtClean="0"/>
              <a:t>historiography</a:t>
            </a:r>
            <a:r>
              <a:rPr lang="nl-BE" dirty="0" smtClean="0"/>
              <a:t> of </a:t>
            </a:r>
            <a:r>
              <a:rPr lang="nl-BE" dirty="0" err="1" smtClean="0"/>
              <a:t>mathematics</a:t>
            </a:r>
            <a:endParaRPr lang="nl-BE" dirty="0" smtClean="0"/>
          </a:p>
          <a:p>
            <a:pPr lvl="1"/>
            <a:r>
              <a:rPr lang="nl-BE" dirty="0" err="1" smtClean="0"/>
              <a:t>when</a:t>
            </a:r>
            <a:r>
              <a:rPr lang="nl-BE" dirty="0" smtClean="0"/>
              <a:t> 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traditions</a:t>
            </a:r>
            <a:r>
              <a:rPr lang="nl-BE" dirty="0" smtClean="0"/>
              <a:t> show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influence</a:t>
            </a:r>
            <a:r>
              <a:rPr lang="nl-BE" dirty="0" smtClean="0"/>
              <a:t> of </a:t>
            </a:r>
            <a:r>
              <a:rPr lang="nl-BE" dirty="0" err="1" smtClean="0"/>
              <a:t>other</a:t>
            </a:r>
            <a:r>
              <a:rPr lang="nl-BE" dirty="0" smtClean="0"/>
              <a:t> cultures</a:t>
            </a:r>
          </a:p>
          <a:p>
            <a:pPr lvl="2"/>
            <a:r>
              <a:rPr lang="nl-BE" dirty="0" err="1" smtClean="0"/>
              <a:t>Humanists</a:t>
            </a:r>
            <a:r>
              <a:rPr lang="nl-BE" dirty="0" smtClean="0"/>
              <a:t> vs. </a:t>
            </a:r>
            <a:r>
              <a:rPr lang="nl-BE" dirty="0" err="1" smtClean="0"/>
              <a:t>Arabic</a:t>
            </a:r>
            <a:r>
              <a:rPr lang="nl-BE" dirty="0" smtClean="0"/>
              <a:t> </a:t>
            </a:r>
            <a:r>
              <a:rPr lang="nl-BE" dirty="0" err="1" smtClean="0"/>
              <a:t>influences</a:t>
            </a:r>
            <a:endParaRPr lang="nl-BE" dirty="0" smtClean="0"/>
          </a:p>
          <a:p>
            <a:pPr lvl="2"/>
            <a:r>
              <a:rPr lang="nl-BE" dirty="0" err="1" smtClean="0"/>
              <a:t>reception</a:t>
            </a:r>
            <a:r>
              <a:rPr lang="nl-BE" dirty="0" smtClean="0"/>
              <a:t> of Indian </a:t>
            </a:r>
            <a:r>
              <a:rPr lang="nl-BE" dirty="0" err="1" smtClean="0"/>
              <a:t>mathematics</a:t>
            </a:r>
            <a:r>
              <a:rPr lang="nl-BE" dirty="0" smtClean="0"/>
              <a:t> in the 19th </a:t>
            </a:r>
            <a:r>
              <a:rPr lang="nl-BE" dirty="0" err="1" smtClean="0"/>
              <a:t>century</a:t>
            </a:r>
            <a:endParaRPr lang="nl-BE" dirty="0" smtClean="0"/>
          </a:p>
          <a:p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considered</a:t>
            </a:r>
            <a:r>
              <a:rPr lang="nl-BE" dirty="0" smtClean="0"/>
              <a:t> </a:t>
            </a:r>
            <a:r>
              <a:rPr lang="nl-BE" dirty="0" err="1" smtClean="0"/>
              <a:t>inferior</a:t>
            </a:r>
            <a:r>
              <a:rPr lang="nl-BE" dirty="0" smtClean="0"/>
              <a:t>, 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traditions</a:t>
            </a:r>
            <a:r>
              <a:rPr lang="nl-BE" dirty="0" smtClean="0"/>
              <a:t> have been </a:t>
            </a:r>
            <a:r>
              <a:rPr lang="nl-BE" dirty="0" err="1" smtClean="0"/>
              <a:t>neglected</a:t>
            </a:r>
            <a:r>
              <a:rPr lang="nl-BE" dirty="0" smtClean="0"/>
              <a:t> in </a:t>
            </a:r>
            <a:r>
              <a:rPr lang="nl-BE" dirty="0" err="1" smtClean="0"/>
              <a:t>historiography</a:t>
            </a:r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70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Co-</a:t>
            </a:r>
            <a:r>
              <a:rPr lang="nl-BE" dirty="0" err="1" smtClean="0"/>
              <a:t>existence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Scholarly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sub-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co-</a:t>
            </a:r>
            <a:r>
              <a:rPr lang="nl-BE" dirty="0" err="1" smtClean="0"/>
              <a:t>exist</a:t>
            </a:r>
            <a:r>
              <a:rPr lang="nl-BE" dirty="0" smtClean="0"/>
              <a:t> </a:t>
            </a:r>
          </a:p>
          <a:p>
            <a:r>
              <a:rPr lang="nl-BE" dirty="0" err="1" smtClean="0"/>
              <a:t>Examples</a:t>
            </a:r>
            <a:r>
              <a:rPr lang="nl-BE" dirty="0" smtClean="0"/>
              <a:t> </a:t>
            </a:r>
            <a:r>
              <a:rPr lang="nl-BE" dirty="0" err="1" smtClean="0"/>
              <a:t>studied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Høyrup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Old-</a:t>
            </a:r>
            <a:r>
              <a:rPr lang="nl-BE" dirty="0" err="1" smtClean="0"/>
              <a:t>Babylonian</a:t>
            </a:r>
            <a:r>
              <a:rPr lang="nl-BE" dirty="0" smtClean="0"/>
              <a:t> </a:t>
            </a:r>
            <a:r>
              <a:rPr lang="nl-BE" dirty="0" err="1" smtClean="0"/>
              <a:t>mathematics</a:t>
            </a:r>
            <a:endParaRPr lang="nl-BE" dirty="0" smtClean="0"/>
          </a:p>
          <a:p>
            <a:pPr lvl="1"/>
            <a:r>
              <a:rPr lang="nl-BE" dirty="0" err="1" smtClean="0"/>
              <a:t>Medieval</a:t>
            </a:r>
            <a:r>
              <a:rPr lang="nl-BE" dirty="0" smtClean="0"/>
              <a:t> </a:t>
            </a:r>
            <a:r>
              <a:rPr lang="nl-BE" dirty="0" err="1" smtClean="0"/>
              <a:t>tradition</a:t>
            </a:r>
            <a:endParaRPr lang="nl-BE" dirty="0" smtClean="0"/>
          </a:p>
          <a:p>
            <a:pPr lvl="1"/>
            <a:r>
              <a:rPr lang="nl-BE" dirty="0" err="1" smtClean="0"/>
              <a:t>Arabic</a:t>
            </a:r>
            <a:r>
              <a:rPr lang="nl-BE" dirty="0" smtClean="0"/>
              <a:t> </a:t>
            </a:r>
            <a:r>
              <a:rPr lang="nl-BE" dirty="0" err="1" smtClean="0"/>
              <a:t>mathematics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60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Proposal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err="1"/>
              <a:t>a</a:t>
            </a:r>
            <a:r>
              <a:rPr lang="nl-BE" dirty="0" err="1" smtClean="0"/>
              <a:t>pplication</a:t>
            </a:r>
            <a:r>
              <a:rPr lang="nl-BE" dirty="0" smtClean="0"/>
              <a:t> of the </a:t>
            </a:r>
            <a:r>
              <a:rPr lang="nl-BE" dirty="0" err="1" smtClean="0"/>
              <a:t>distinction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FF0000"/>
                </a:solidFill>
              </a:rPr>
              <a:t>mathematical</a:t>
            </a:r>
            <a:r>
              <a:rPr lang="nl-BE" dirty="0" smtClean="0">
                <a:solidFill>
                  <a:srgbClr val="FF0000"/>
                </a:solidFill>
              </a:rPr>
              <a:t> cultures</a:t>
            </a:r>
            <a:r>
              <a:rPr lang="nl-BE" dirty="0" smtClean="0"/>
              <a:t> </a:t>
            </a:r>
            <a:r>
              <a:rPr lang="nl-BE" dirty="0" err="1" smtClean="0"/>
              <a:t>rather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mathematical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endParaRPr lang="nl-BE" dirty="0" smtClean="0"/>
          </a:p>
          <a:p>
            <a:r>
              <a:rPr lang="nl-BE" dirty="0" smtClean="0"/>
              <a:t>more a </a:t>
            </a:r>
            <a:r>
              <a:rPr lang="nl-BE" dirty="0" err="1" smtClean="0">
                <a:solidFill>
                  <a:srgbClr val="FF0000"/>
                </a:solidFill>
              </a:rPr>
              <a:t>sociological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/>
              <a:t>distinction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epistemological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endParaRPr lang="nl-BE" dirty="0" smtClean="0"/>
          </a:p>
          <a:p>
            <a:pPr lvl="1"/>
            <a:r>
              <a:rPr lang="nl-BE" dirty="0" err="1" smtClean="0"/>
              <a:t>epistemological</a:t>
            </a:r>
            <a:r>
              <a:rPr lang="nl-BE" dirty="0" smtClean="0"/>
              <a:t> </a:t>
            </a:r>
            <a:r>
              <a:rPr lang="nl-BE" dirty="0" err="1" smtClean="0"/>
              <a:t>differences</a:t>
            </a:r>
            <a:r>
              <a:rPr lang="nl-BE" dirty="0" smtClean="0"/>
              <a:t> </a:t>
            </a:r>
            <a:r>
              <a:rPr lang="nl-BE" dirty="0" err="1" smtClean="0"/>
              <a:t>exist</a:t>
            </a:r>
            <a:r>
              <a:rPr lang="nl-BE" dirty="0" smtClean="0"/>
              <a:t>, but </a:t>
            </a:r>
            <a:r>
              <a:rPr lang="nl-BE" dirty="0" err="1" smtClean="0"/>
              <a:t>they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exist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scholarly</a:t>
            </a:r>
            <a:r>
              <a:rPr lang="nl-BE" dirty="0" smtClean="0"/>
              <a:t> cultures (East – West)</a:t>
            </a:r>
          </a:p>
          <a:p>
            <a:r>
              <a:rPr lang="nl-BE" dirty="0" err="1"/>
              <a:t>e</a:t>
            </a:r>
            <a:r>
              <a:rPr lang="nl-BE" dirty="0" err="1" smtClean="0"/>
              <a:t>xamples</a:t>
            </a:r>
            <a:r>
              <a:rPr lang="nl-BE" dirty="0" smtClean="0"/>
              <a:t> of </a:t>
            </a:r>
            <a:r>
              <a:rPr lang="nl-BE" dirty="0" err="1" smtClean="0"/>
              <a:t>scholarly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sub-</a:t>
            </a:r>
            <a:r>
              <a:rPr lang="nl-BE" dirty="0" err="1" smtClean="0"/>
              <a:t>scientific</a:t>
            </a:r>
            <a:r>
              <a:rPr lang="nl-BE" dirty="0" smtClean="0"/>
              <a:t> cultures in different </a:t>
            </a:r>
            <a:r>
              <a:rPr lang="nl-BE" dirty="0" err="1" smtClean="0"/>
              <a:t>traditions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Old-</a:t>
            </a:r>
            <a:r>
              <a:rPr lang="nl-BE" dirty="0" err="1" smtClean="0"/>
              <a:t>Babylonian</a:t>
            </a:r>
            <a:endParaRPr lang="nl-BE" dirty="0" smtClean="0"/>
          </a:p>
          <a:p>
            <a:pPr lvl="1"/>
            <a:r>
              <a:rPr lang="nl-BE" dirty="0" smtClean="0"/>
              <a:t>Ancient China</a:t>
            </a:r>
          </a:p>
          <a:p>
            <a:pPr lvl="1"/>
            <a:r>
              <a:rPr lang="nl-BE" dirty="0" smtClean="0"/>
              <a:t>India</a:t>
            </a:r>
          </a:p>
          <a:p>
            <a:pPr lvl="1"/>
            <a:r>
              <a:rPr lang="nl-BE" dirty="0" smtClean="0"/>
              <a:t>Japan (</a:t>
            </a:r>
            <a:r>
              <a:rPr lang="nl-BE" dirty="0" err="1" smtClean="0"/>
              <a:t>Edo</a:t>
            </a:r>
            <a:r>
              <a:rPr lang="nl-BE" dirty="0" smtClean="0"/>
              <a:t> </a:t>
            </a:r>
            <a:r>
              <a:rPr lang="nl-BE" dirty="0" err="1" smtClean="0"/>
              <a:t>period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Medieval</a:t>
            </a:r>
            <a:r>
              <a:rPr lang="nl-BE" dirty="0" smtClean="0"/>
              <a:t> Europe</a:t>
            </a:r>
          </a:p>
        </p:txBody>
      </p:sp>
    </p:spTree>
    <p:extLst>
      <p:ext uri="{BB962C8B-B14F-4D97-AF65-F5344CB8AC3E}">
        <p14:creationId xmlns:p14="http://schemas.microsoft.com/office/powerpoint/2010/main" val="7593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82932</TotalTime>
  <Words>2415</Words>
  <Application>Microsoft Office PowerPoint</Application>
  <PresentationFormat>On-screen Show (4:3)</PresentationFormat>
  <Paragraphs>481</Paragraphs>
  <Slides>53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ＭＳ Ｐゴシック</vt:lpstr>
      <vt:lpstr>宋体</vt:lpstr>
      <vt:lpstr>Arial</vt:lpstr>
      <vt:lpstr>Calibri</vt:lpstr>
      <vt:lpstr>Garamond</vt:lpstr>
      <vt:lpstr>Mangal</vt:lpstr>
      <vt:lpstr>Times New Roman</vt:lpstr>
      <vt:lpstr>Wingdings</vt:lpstr>
      <vt:lpstr>Office Theme</vt:lpstr>
      <vt:lpstr>Equation</vt:lpstr>
      <vt:lpstr>Scholarly and sub-scientific mathematical cultures:  a reassessment</vt:lpstr>
      <vt:lpstr>Overview</vt:lpstr>
      <vt:lpstr>Original term</vt:lpstr>
      <vt:lpstr>Sub-scientific knowledge</vt:lpstr>
      <vt:lpstr>Misunderstandings</vt:lpstr>
      <vt:lpstr>1. Theoretical vs. practical</vt:lpstr>
      <vt:lpstr>2. No normative distinction</vt:lpstr>
      <vt:lpstr>3. Co-existence</vt:lpstr>
      <vt:lpstr>Proposal</vt:lpstr>
      <vt:lpstr>Categories of distinction</vt:lpstr>
      <vt:lpstr>Category 1: Language</vt:lpstr>
      <vt:lpstr>Category 2: Knowledge dissemination</vt:lpstr>
      <vt:lpstr>Category 3: Social support</vt:lpstr>
      <vt:lpstr>Category 4: Openness</vt:lpstr>
      <vt:lpstr>François Viète</vt:lpstr>
      <vt:lpstr>François Viète</vt:lpstr>
      <vt:lpstr>Category 5: Enculturation</vt:lpstr>
      <vt:lpstr>Enculturation in scholarly culture</vt:lpstr>
      <vt:lpstr>Category 6: Historiography</vt:lpstr>
      <vt:lpstr>Mathematics of sub-scientific cultures</vt:lpstr>
      <vt:lpstr>Mathematics of sub-scientific cultures</vt:lpstr>
      <vt:lpstr>Mathematics of sub-scientific cultures</vt:lpstr>
      <vt:lpstr>Influences between cultures</vt:lpstr>
      <vt:lpstr>Example 1: incorporating surveyors knowledge into scribal culture</vt:lpstr>
      <vt:lpstr>YBC 3879</vt:lpstr>
      <vt:lpstr>YBC 3879 Field plan</vt:lpstr>
      <vt:lpstr>YBC 3879 Division of land</vt:lpstr>
      <vt:lpstr>YBC 3879 method</vt:lpstr>
      <vt:lpstr>YBC 3879 method</vt:lpstr>
      <vt:lpstr>YBC 3879 method</vt:lpstr>
      <vt:lpstr>Example 2: institutionalizing sub-scientific mathematical culture</vt:lpstr>
      <vt:lpstr>The ten computational manuals</vt:lpstr>
      <vt:lpstr>Need for calculation in administration </vt:lpstr>
      <vt:lpstr>Influences between cultures</vt:lpstr>
      <vt:lpstr>Example: Āryabhaṭīya आर्यभटीयम्</vt:lpstr>
      <vt:lpstr>Sub-scientific culture: Bakhshālī Manuscript</vt:lpstr>
      <vt:lpstr>Influences between cultures</vt:lpstr>
      <vt:lpstr>Jinkōki (1627)</vt:lpstr>
      <vt:lpstr>Jinkōki (1641)</vt:lpstr>
      <vt:lpstr>Seki school</vt:lpstr>
      <vt:lpstr>Sangaku</vt:lpstr>
      <vt:lpstr>Enculturation by sangaku</vt:lpstr>
      <vt:lpstr>Influences between cultures</vt:lpstr>
      <vt:lpstr>Operations on fractions</vt:lpstr>
      <vt:lpstr>Roman fractions (10th – 13th cent) </vt:lpstr>
      <vt:lpstr>Gerbert (996) and Bernelinus (11th C)</vt:lpstr>
      <vt:lpstr>Operations on Roman fractions</vt:lpstr>
      <vt:lpstr>Contempory era</vt:lpstr>
      <vt:lpstr>Merchant aritmetic</vt:lpstr>
      <vt:lpstr>Artisan knowledge</vt:lpstr>
      <vt:lpstr>Recreational mathematics</vt:lpstr>
      <vt:lpstr>Mathematics education</vt:lpstr>
      <vt:lpstr>Thank you</vt:lpstr>
    </vt:vector>
  </TitlesOfParts>
  <Company>Universiteit 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concepts through the history of mathematics: The case of symbolic algebra.</dc:title>
  <dc:creator>aheeffer</dc:creator>
  <cp:lastModifiedBy>Albrecht Heeffer</cp:lastModifiedBy>
  <cp:revision>1480</cp:revision>
  <dcterms:created xsi:type="dcterms:W3CDTF">2004-04-19T09:54:07Z</dcterms:created>
  <dcterms:modified xsi:type="dcterms:W3CDTF">2015-03-25T06:21:09Z</dcterms:modified>
</cp:coreProperties>
</file>