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90" r:id="rId3"/>
    <p:sldId id="316" r:id="rId4"/>
    <p:sldId id="293" r:id="rId5"/>
    <p:sldId id="294" r:id="rId6"/>
    <p:sldId id="298" r:id="rId7"/>
    <p:sldId id="292" r:id="rId8"/>
    <p:sldId id="300" r:id="rId9"/>
    <p:sldId id="306" r:id="rId10"/>
    <p:sldId id="301" r:id="rId11"/>
    <p:sldId id="305" r:id="rId12"/>
    <p:sldId id="302" r:id="rId13"/>
    <p:sldId id="303" r:id="rId14"/>
    <p:sldId id="295" r:id="rId15"/>
    <p:sldId id="296" r:id="rId16"/>
    <p:sldId id="313" r:id="rId17"/>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B202"/>
    <a:srgbClr val="5F604A"/>
    <a:srgbClr val="7F73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4559" autoAdjust="0"/>
    <p:restoredTop sz="94590" autoAdjust="0"/>
  </p:normalViewPr>
  <p:slideViewPr>
    <p:cSldViewPr snapToGrid="0">
      <p:cViewPr>
        <p:scale>
          <a:sx n="100" d="100"/>
          <a:sy n="100" d="100"/>
        </p:scale>
        <p:origin x="-1152" y="224"/>
      </p:cViewPr>
      <p:guideLst>
        <p:guide orient="horz" pos="2160"/>
        <p:guide pos="2880"/>
      </p:guideLst>
    </p:cSldViewPr>
  </p:slideViewPr>
  <p:outlineViewPr>
    <p:cViewPr>
      <p:scale>
        <a:sx n="33" d="100"/>
        <a:sy n="33" d="100"/>
      </p:scale>
      <p:origin x="48" y="1444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5353626-505C-4C15-9797-63AE6FADD270}" type="slidenum">
              <a:rPr lang="en-US"/>
              <a:pPr/>
              <a:t>‹nr.›</a:t>
            </a:fld>
            <a:endParaRPr lang="en-US"/>
          </a:p>
        </p:txBody>
      </p:sp>
    </p:spTree>
    <p:extLst>
      <p:ext uri="{BB962C8B-B14F-4D97-AF65-F5344CB8AC3E}">
        <p14:creationId xmlns:p14="http://schemas.microsoft.com/office/powerpoint/2010/main" val="14381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l-NL"/>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l-NL"/>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l-NL"/>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CB9921C-25F0-45D7-B839-074D2422D54B}" type="slidenum">
              <a:rPr lang="nl-NL"/>
              <a:pPr/>
              <a:t>‹nr.›</a:t>
            </a:fld>
            <a:endParaRPr lang="nl-NL"/>
          </a:p>
        </p:txBody>
      </p:sp>
    </p:spTree>
    <p:extLst>
      <p:ext uri="{BB962C8B-B14F-4D97-AF65-F5344CB8AC3E}">
        <p14:creationId xmlns:p14="http://schemas.microsoft.com/office/powerpoint/2010/main" val="2881656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A27CF-793B-47DC-BAC5-890F00520FE8}" type="slidenum">
              <a:rPr lang="nl-NL"/>
              <a:pPr/>
              <a:t>1</a:t>
            </a:fld>
            <a:endParaRPr lang="nl-NL"/>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1FB787-2CB7-40D6-B7A1-1F21E6ED978D}" type="slidenum">
              <a:rPr lang="nl-NL"/>
              <a:pPr/>
              <a:t>2</a:t>
            </a:fld>
            <a:endParaRPr lang="nl-NL"/>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1FB787-2CB7-40D6-B7A1-1F21E6ED978D}" type="slidenum">
              <a:rPr lang="nl-NL"/>
              <a:pPr/>
              <a:t>3</a:t>
            </a:fld>
            <a:endParaRPr lang="nl-NL"/>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6158" name="Rectangle 14"/>
          <p:cNvSpPr>
            <a:spLocks noChangeArrowheads="1"/>
          </p:cNvSpPr>
          <p:nvPr/>
        </p:nvSpPr>
        <p:spPr bwMode="auto">
          <a:xfrm>
            <a:off x="0" y="0"/>
            <a:ext cx="9140825" cy="5235575"/>
          </a:xfrm>
          <a:prstGeom prst="rect">
            <a:avLst/>
          </a:prstGeom>
          <a:solidFill>
            <a:srgbClr val="7F7358"/>
          </a:solidFill>
          <a:ln w="9525">
            <a:solidFill>
              <a:srgbClr val="7F7358"/>
            </a:solidFill>
            <a:miter lim="800000"/>
            <a:headEnd/>
            <a:tailEnd/>
          </a:ln>
          <a:effectLst/>
        </p:spPr>
        <p:txBody>
          <a:bodyPr wrap="none" anchor="ctr"/>
          <a:lstStyle/>
          <a:p>
            <a:endParaRPr lang="nl-BE"/>
          </a:p>
        </p:txBody>
      </p:sp>
      <p:sp>
        <p:nvSpPr>
          <p:cNvPr id="6148" name="Rectangle 4"/>
          <p:cNvSpPr>
            <a:spLocks noGrp="1" noChangeArrowheads="1"/>
          </p:cNvSpPr>
          <p:nvPr>
            <p:ph type="ctrTitle"/>
          </p:nvPr>
        </p:nvSpPr>
        <p:spPr>
          <a:xfrm>
            <a:off x="1079500" y="1619250"/>
            <a:ext cx="7772400" cy="2097088"/>
          </a:xfrm>
          <a:noFill/>
        </p:spPr>
        <p:txBody>
          <a:bodyPr lIns="0" tIns="0"/>
          <a:lstStyle>
            <a:lvl1pPr>
              <a:defRPr sz="4500"/>
            </a:lvl1pPr>
          </a:lstStyle>
          <a:p>
            <a:r>
              <a:rPr lang="nl-NL"/>
              <a:t>Titel van de presentatie</a:t>
            </a:r>
            <a:br>
              <a:rPr lang="nl-NL"/>
            </a:br>
            <a:endParaRPr lang="nl-NL"/>
          </a:p>
        </p:txBody>
      </p:sp>
      <p:sp>
        <p:nvSpPr>
          <p:cNvPr id="6149" name="Rectangle 5"/>
          <p:cNvSpPr>
            <a:spLocks noGrp="1" noChangeArrowheads="1"/>
          </p:cNvSpPr>
          <p:nvPr>
            <p:ph type="subTitle" idx="1"/>
          </p:nvPr>
        </p:nvSpPr>
        <p:spPr>
          <a:xfrm>
            <a:off x="1079500" y="4138613"/>
            <a:ext cx="7740650" cy="585787"/>
          </a:xfrm>
        </p:spPr>
        <p:txBody>
          <a:bodyPr/>
          <a:lstStyle>
            <a:lvl1pPr marL="0" indent="0">
              <a:buFont typeface="Verdana" pitchFamily="34" charset="0"/>
              <a:buNone/>
              <a:defRPr sz="2000"/>
            </a:lvl1pPr>
          </a:lstStyle>
          <a:p>
            <a:r>
              <a:rPr lang="nl-NL"/>
              <a:t>Click to edit Master subtitle style</a:t>
            </a:r>
          </a:p>
        </p:txBody>
      </p:sp>
      <p:sp>
        <p:nvSpPr>
          <p:cNvPr id="6150" name="Rectangle 6"/>
          <p:cNvSpPr>
            <a:spLocks noGrp="1" noChangeArrowheads="1"/>
          </p:cNvSpPr>
          <p:nvPr>
            <p:ph type="dt" sz="half" idx="2"/>
          </p:nvPr>
        </p:nvSpPr>
        <p:spPr>
          <a:xfrm>
            <a:off x="457200" y="6245225"/>
            <a:ext cx="2133600" cy="476250"/>
          </a:xfrm>
        </p:spPr>
        <p:txBody>
          <a:bodyPr rIns="91440" bIns="45720"/>
          <a:lstStyle>
            <a:lvl1pPr>
              <a:defRPr/>
            </a:lvl1pPr>
          </a:lstStyle>
          <a:p>
            <a:fld id="{04E201A7-F7B9-4C82-AF69-2CF0EC883D0E}" type="datetime1">
              <a:rPr lang="en-GB" smtClean="0"/>
              <a:t>25/03/15</a:t>
            </a:fld>
            <a:endParaRPr lang="nl-NL"/>
          </a:p>
        </p:txBody>
      </p:sp>
      <p:sp>
        <p:nvSpPr>
          <p:cNvPr id="6151" name="Rectangle 7"/>
          <p:cNvSpPr>
            <a:spLocks noGrp="1" noChangeArrowheads="1"/>
          </p:cNvSpPr>
          <p:nvPr>
            <p:ph type="sldNum" sz="quarter" idx="4"/>
          </p:nvPr>
        </p:nvSpPr>
        <p:spPr>
          <a:xfrm>
            <a:off x="6553200" y="6245225"/>
            <a:ext cx="2133600" cy="476250"/>
          </a:xfrm>
        </p:spPr>
        <p:txBody>
          <a:bodyPr/>
          <a:lstStyle>
            <a:lvl1pPr>
              <a:defRPr/>
            </a:lvl1pPr>
          </a:lstStyle>
          <a:p>
            <a:fld id="{A64457E2-A8B2-4989-AF95-51F0F9B2B1FF}" type="slidenum">
              <a:rPr lang="nl-NL"/>
              <a:pPr/>
              <a:t>‹nr.›</a:t>
            </a:fld>
            <a:endParaRPr lang="nl-NL"/>
          </a:p>
        </p:txBody>
      </p:sp>
      <p:sp>
        <p:nvSpPr>
          <p:cNvPr id="6152" name="Rectangle 8"/>
          <p:cNvSpPr>
            <a:spLocks noChangeArrowheads="1"/>
          </p:cNvSpPr>
          <p:nvPr/>
        </p:nvSpPr>
        <p:spPr bwMode="auto">
          <a:xfrm>
            <a:off x="5218113" y="6638925"/>
            <a:ext cx="3922712" cy="215900"/>
          </a:xfrm>
          <a:prstGeom prst="rect">
            <a:avLst/>
          </a:prstGeom>
          <a:solidFill>
            <a:srgbClr val="5F604A"/>
          </a:solidFill>
          <a:ln w="9525">
            <a:solidFill>
              <a:srgbClr val="5F604A"/>
            </a:solidFill>
            <a:miter lim="800000"/>
            <a:headEnd/>
            <a:tailEnd/>
          </a:ln>
          <a:effectLst/>
        </p:spPr>
        <p:txBody>
          <a:bodyPr wrap="none" anchor="ctr"/>
          <a:lstStyle/>
          <a:p>
            <a:endParaRPr lang="nl-BE"/>
          </a:p>
        </p:txBody>
      </p:sp>
      <p:sp>
        <p:nvSpPr>
          <p:cNvPr id="6153" name="Rectangle 9"/>
          <p:cNvSpPr>
            <a:spLocks noGrp="1" noChangeArrowheads="1"/>
          </p:cNvSpPr>
          <p:nvPr>
            <p:ph type="ftr" sz="quarter" idx="3"/>
          </p:nvPr>
        </p:nvSpPr>
        <p:spPr>
          <a:xfrm>
            <a:off x="3124200" y="6245225"/>
            <a:ext cx="2895600" cy="476250"/>
          </a:xfrm>
        </p:spPr>
        <p:txBody>
          <a:bodyPr anchor="t"/>
          <a:lstStyle>
            <a:lvl1pPr algn="r">
              <a:defRPr/>
            </a:lvl1pPr>
          </a:lstStyle>
          <a:p>
            <a:r>
              <a:rPr lang="en-GB" smtClean="0"/>
              <a:t>Cultures of mathematics IV New Dehli 2015</a:t>
            </a:r>
            <a:endParaRPr lang="nl-NL"/>
          </a:p>
        </p:txBody>
      </p:sp>
      <p:pic>
        <p:nvPicPr>
          <p:cNvPr id="6154" name="Picture 10" descr="VUB_logo sign"/>
          <p:cNvPicPr>
            <a:picLocks noChangeAspect="1" noChangeArrowheads="1"/>
          </p:cNvPicPr>
          <p:nvPr/>
        </p:nvPicPr>
        <p:blipFill>
          <a:blip r:embed="rId2" cstate="print"/>
          <a:srcRect/>
          <a:stretch>
            <a:fillRect/>
          </a:stretch>
        </p:blipFill>
        <p:spPr bwMode="auto">
          <a:xfrm>
            <a:off x="5181600" y="5541963"/>
            <a:ext cx="3490913" cy="706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fld id="{8D11B831-0472-4EB9-AE67-094191E5DB34}" type="datetime1">
              <a:rPr lang="en-GB" smtClean="0"/>
              <a:t>25/03/15</a:t>
            </a:fld>
            <a:endParaRPr lang="nl-NL"/>
          </a:p>
        </p:txBody>
      </p:sp>
      <p:sp>
        <p:nvSpPr>
          <p:cNvPr id="5" name="Tijdelijke aanduiding voor dianummer 4"/>
          <p:cNvSpPr>
            <a:spLocks noGrp="1"/>
          </p:cNvSpPr>
          <p:nvPr>
            <p:ph type="sldNum" sz="quarter" idx="11"/>
          </p:nvPr>
        </p:nvSpPr>
        <p:spPr/>
        <p:txBody>
          <a:bodyPr/>
          <a:lstStyle>
            <a:lvl1pPr>
              <a:defRPr/>
            </a:lvl1pPr>
          </a:lstStyle>
          <a:p>
            <a:fld id="{025B6A03-5C01-4625-BF51-4B6F4324E2C8}" type="slidenum">
              <a:rPr lang="nl-NL"/>
              <a:pPr/>
              <a:t>‹nr.›</a:t>
            </a:fld>
            <a:endParaRPr lang="nl-NL"/>
          </a:p>
        </p:txBody>
      </p:sp>
      <p:sp>
        <p:nvSpPr>
          <p:cNvPr id="6" name="Tijdelijke aanduiding voor voettekst 5"/>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6413" y="0"/>
            <a:ext cx="2284412" cy="5995988"/>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0" y="0"/>
            <a:ext cx="6704013" cy="599598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fld id="{C0699559-5828-497E-9AFE-5E9886AB8FDC}" type="datetime1">
              <a:rPr lang="en-GB" smtClean="0"/>
              <a:t>25/03/15</a:t>
            </a:fld>
            <a:endParaRPr lang="nl-NL"/>
          </a:p>
        </p:txBody>
      </p:sp>
      <p:sp>
        <p:nvSpPr>
          <p:cNvPr id="5" name="Tijdelijke aanduiding voor dianummer 4"/>
          <p:cNvSpPr>
            <a:spLocks noGrp="1"/>
          </p:cNvSpPr>
          <p:nvPr>
            <p:ph type="sldNum" sz="quarter" idx="11"/>
          </p:nvPr>
        </p:nvSpPr>
        <p:spPr/>
        <p:txBody>
          <a:bodyPr/>
          <a:lstStyle>
            <a:lvl1pPr>
              <a:defRPr/>
            </a:lvl1pPr>
          </a:lstStyle>
          <a:p>
            <a:fld id="{E3B00BA4-2926-4FA1-BFE9-D30E6DA6B42D}" type="slidenum">
              <a:rPr lang="nl-NL"/>
              <a:pPr/>
              <a:t>‹nr.›</a:t>
            </a:fld>
            <a:endParaRPr lang="nl-NL"/>
          </a:p>
        </p:txBody>
      </p:sp>
      <p:sp>
        <p:nvSpPr>
          <p:cNvPr id="6" name="Tijdelijke aanduiding voor voettekst 5"/>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fld id="{D61FCB1E-8545-4C31-B126-39F32E09EF93}" type="datetime1">
              <a:rPr lang="en-GB" smtClean="0"/>
              <a:t>25/03/15</a:t>
            </a:fld>
            <a:endParaRPr lang="nl-NL"/>
          </a:p>
        </p:txBody>
      </p:sp>
      <p:sp>
        <p:nvSpPr>
          <p:cNvPr id="5" name="Tijdelijke aanduiding voor dianummer 4"/>
          <p:cNvSpPr>
            <a:spLocks noGrp="1"/>
          </p:cNvSpPr>
          <p:nvPr>
            <p:ph type="sldNum" sz="quarter" idx="11"/>
          </p:nvPr>
        </p:nvSpPr>
        <p:spPr/>
        <p:txBody>
          <a:bodyPr/>
          <a:lstStyle>
            <a:lvl1pPr>
              <a:defRPr/>
            </a:lvl1pPr>
          </a:lstStyle>
          <a:p>
            <a:fld id="{0B97BAAE-F31C-4117-A802-825E29F1319B}" type="slidenum">
              <a:rPr lang="nl-NL"/>
              <a:pPr/>
              <a:t>‹nr.›</a:t>
            </a:fld>
            <a:endParaRPr lang="nl-NL"/>
          </a:p>
        </p:txBody>
      </p:sp>
      <p:sp>
        <p:nvSpPr>
          <p:cNvPr id="6" name="Tijdelijke aanduiding voor voettekst 5"/>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FACFC073-04FC-4FAA-AA7F-165D8877E088}" type="datetime1">
              <a:rPr lang="en-GB" smtClean="0"/>
              <a:t>25/03/15</a:t>
            </a:fld>
            <a:endParaRPr lang="nl-NL"/>
          </a:p>
        </p:txBody>
      </p:sp>
      <p:sp>
        <p:nvSpPr>
          <p:cNvPr id="5" name="Tijdelijke aanduiding voor dianummer 4"/>
          <p:cNvSpPr>
            <a:spLocks noGrp="1"/>
          </p:cNvSpPr>
          <p:nvPr>
            <p:ph type="sldNum" sz="quarter" idx="11"/>
          </p:nvPr>
        </p:nvSpPr>
        <p:spPr/>
        <p:txBody>
          <a:bodyPr/>
          <a:lstStyle>
            <a:lvl1pPr>
              <a:defRPr/>
            </a:lvl1pPr>
          </a:lstStyle>
          <a:p>
            <a:fld id="{F36BB604-650F-46DC-8B5C-32DC58C6FED7}" type="slidenum">
              <a:rPr lang="nl-NL"/>
              <a:pPr/>
              <a:t>‹nr.›</a:t>
            </a:fld>
            <a:endParaRPr lang="nl-NL"/>
          </a:p>
        </p:txBody>
      </p:sp>
      <p:sp>
        <p:nvSpPr>
          <p:cNvPr id="6" name="Tijdelijke aanduiding voor voettekst 5"/>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90538" y="1989138"/>
            <a:ext cx="4187825" cy="400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830763" y="1989138"/>
            <a:ext cx="4189412" cy="400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lvl1pPr>
              <a:defRPr/>
            </a:lvl1pPr>
          </a:lstStyle>
          <a:p>
            <a:fld id="{76B027B5-08C4-490B-9FBE-71EEFB76E54C}" type="datetime1">
              <a:rPr lang="en-GB" smtClean="0"/>
              <a:t>25/03/15</a:t>
            </a:fld>
            <a:endParaRPr lang="nl-NL"/>
          </a:p>
        </p:txBody>
      </p:sp>
      <p:sp>
        <p:nvSpPr>
          <p:cNvPr id="6" name="Tijdelijke aanduiding voor dianummer 5"/>
          <p:cNvSpPr>
            <a:spLocks noGrp="1"/>
          </p:cNvSpPr>
          <p:nvPr>
            <p:ph type="sldNum" sz="quarter" idx="11"/>
          </p:nvPr>
        </p:nvSpPr>
        <p:spPr/>
        <p:txBody>
          <a:bodyPr/>
          <a:lstStyle>
            <a:lvl1pPr>
              <a:defRPr/>
            </a:lvl1pPr>
          </a:lstStyle>
          <a:p>
            <a:fld id="{C6F31570-C3A4-4CA9-B6D2-980B54952650}" type="slidenum">
              <a:rPr lang="nl-NL"/>
              <a:pPr/>
              <a:t>‹nr.›</a:t>
            </a:fld>
            <a:endParaRPr lang="nl-NL"/>
          </a:p>
        </p:txBody>
      </p:sp>
      <p:sp>
        <p:nvSpPr>
          <p:cNvPr id="7" name="Tijdelijke aanduiding voor voettekst 6"/>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lvl1pPr>
              <a:defRPr/>
            </a:lvl1pPr>
          </a:lstStyle>
          <a:p>
            <a:fld id="{563281FE-94F2-475C-9563-A36B7924C00B}" type="datetime1">
              <a:rPr lang="en-GB" smtClean="0"/>
              <a:t>25/03/15</a:t>
            </a:fld>
            <a:endParaRPr lang="nl-NL"/>
          </a:p>
        </p:txBody>
      </p:sp>
      <p:sp>
        <p:nvSpPr>
          <p:cNvPr id="8" name="Tijdelijke aanduiding voor dianummer 7"/>
          <p:cNvSpPr>
            <a:spLocks noGrp="1"/>
          </p:cNvSpPr>
          <p:nvPr>
            <p:ph type="sldNum" sz="quarter" idx="11"/>
          </p:nvPr>
        </p:nvSpPr>
        <p:spPr/>
        <p:txBody>
          <a:bodyPr/>
          <a:lstStyle>
            <a:lvl1pPr>
              <a:defRPr/>
            </a:lvl1pPr>
          </a:lstStyle>
          <a:p>
            <a:fld id="{0143A372-523D-4FE8-92F8-A433B108F2AB}" type="slidenum">
              <a:rPr lang="nl-NL"/>
              <a:pPr/>
              <a:t>‹nr.›</a:t>
            </a:fld>
            <a:endParaRPr lang="nl-NL"/>
          </a:p>
        </p:txBody>
      </p:sp>
      <p:sp>
        <p:nvSpPr>
          <p:cNvPr id="9" name="Tijdelijke aanduiding voor voettekst 8"/>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lvl1pPr>
              <a:defRPr/>
            </a:lvl1pPr>
          </a:lstStyle>
          <a:p>
            <a:fld id="{0490458E-7318-4E0B-BBB3-209566D0F28B}" type="datetime1">
              <a:rPr lang="en-GB" smtClean="0"/>
              <a:t>25/03/15</a:t>
            </a:fld>
            <a:endParaRPr lang="nl-NL"/>
          </a:p>
        </p:txBody>
      </p:sp>
      <p:sp>
        <p:nvSpPr>
          <p:cNvPr id="4" name="Tijdelijke aanduiding voor dianummer 3"/>
          <p:cNvSpPr>
            <a:spLocks noGrp="1"/>
          </p:cNvSpPr>
          <p:nvPr>
            <p:ph type="sldNum" sz="quarter" idx="11"/>
          </p:nvPr>
        </p:nvSpPr>
        <p:spPr/>
        <p:txBody>
          <a:bodyPr/>
          <a:lstStyle>
            <a:lvl1pPr>
              <a:defRPr/>
            </a:lvl1pPr>
          </a:lstStyle>
          <a:p>
            <a:fld id="{71B3B4C3-25B1-450B-BEA1-8E7FBF38C7BC}" type="slidenum">
              <a:rPr lang="nl-NL"/>
              <a:pPr/>
              <a:t>‹nr.›</a:t>
            </a:fld>
            <a:endParaRPr lang="nl-NL"/>
          </a:p>
        </p:txBody>
      </p:sp>
      <p:sp>
        <p:nvSpPr>
          <p:cNvPr id="5" name="Tijdelijke aanduiding voor voettekst 4"/>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9563F88F-D2BF-46CD-AB71-0E639A1A5DC8}" type="datetime1">
              <a:rPr lang="en-GB" smtClean="0"/>
              <a:t>25/03/15</a:t>
            </a:fld>
            <a:endParaRPr lang="nl-NL"/>
          </a:p>
        </p:txBody>
      </p:sp>
      <p:sp>
        <p:nvSpPr>
          <p:cNvPr id="3" name="Tijdelijke aanduiding voor dianummer 2"/>
          <p:cNvSpPr>
            <a:spLocks noGrp="1"/>
          </p:cNvSpPr>
          <p:nvPr>
            <p:ph type="sldNum" sz="quarter" idx="11"/>
          </p:nvPr>
        </p:nvSpPr>
        <p:spPr/>
        <p:txBody>
          <a:bodyPr/>
          <a:lstStyle>
            <a:lvl1pPr>
              <a:defRPr/>
            </a:lvl1pPr>
          </a:lstStyle>
          <a:p>
            <a:fld id="{F8113450-263F-4CAB-AE93-FFE14C97A9A4}" type="slidenum">
              <a:rPr lang="nl-NL"/>
              <a:pPr/>
              <a:t>‹nr.›</a:t>
            </a:fld>
            <a:endParaRPr lang="nl-NL"/>
          </a:p>
        </p:txBody>
      </p:sp>
      <p:sp>
        <p:nvSpPr>
          <p:cNvPr id="4" name="Tijdelijke aanduiding voor voettekst 3"/>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fld id="{95888E23-8270-402E-BDD7-79567E019910}" type="datetime1">
              <a:rPr lang="en-GB" smtClean="0"/>
              <a:t>25/03/15</a:t>
            </a:fld>
            <a:endParaRPr lang="nl-NL"/>
          </a:p>
        </p:txBody>
      </p:sp>
      <p:sp>
        <p:nvSpPr>
          <p:cNvPr id="6" name="Tijdelijke aanduiding voor dianummer 5"/>
          <p:cNvSpPr>
            <a:spLocks noGrp="1"/>
          </p:cNvSpPr>
          <p:nvPr>
            <p:ph type="sldNum" sz="quarter" idx="11"/>
          </p:nvPr>
        </p:nvSpPr>
        <p:spPr/>
        <p:txBody>
          <a:bodyPr/>
          <a:lstStyle>
            <a:lvl1pPr>
              <a:defRPr/>
            </a:lvl1pPr>
          </a:lstStyle>
          <a:p>
            <a:fld id="{ECE58F78-A338-4260-9616-904E36998023}" type="slidenum">
              <a:rPr lang="nl-NL"/>
              <a:pPr/>
              <a:t>‹nr.›</a:t>
            </a:fld>
            <a:endParaRPr lang="nl-NL"/>
          </a:p>
        </p:txBody>
      </p:sp>
      <p:sp>
        <p:nvSpPr>
          <p:cNvPr id="7" name="Tijdelijke aanduiding voor voettekst 6"/>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fld id="{7B57B56C-79E6-4A08-887C-62D3549123AE}" type="datetime1">
              <a:rPr lang="en-GB" smtClean="0"/>
              <a:t>25/03/15</a:t>
            </a:fld>
            <a:endParaRPr lang="nl-NL"/>
          </a:p>
        </p:txBody>
      </p:sp>
      <p:sp>
        <p:nvSpPr>
          <p:cNvPr id="6" name="Tijdelijke aanduiding voor dianummer 5"/>
          <p:cNvSpPr>
            <a:spLocks noGrp="1"/>
          </p:cNvSpPr>
          <p:nvPr>
            <p:ph type="sldNum" sz="quarter" idx="11"/>
          </p:nvPr>
        </p:nvSpPr>
        <p:spPr/>
        <p:txBody>
          <a:bodyPr/>
          <a:lstStyle>
            <a:lvl1pPr>
              <a:defRPr/>
            </a:lvl1pPr>
          </a:lstStyle>
          <a:p>
            <a:fld id="{E57EBDBF-5C63-4EA9-8B7C-C56A36225C6C}" type="slidenum">
              <a:rPr lang="nl-NL"/>
              <a:pPr/>
              <a:t>‹nr.›</a:t>
            </a:fld>
            <a:endParaRPr lang="nl-NL"/>
          </a:p>
        </p:txBody>
      </p:sp>
      <p:sp>
        <p:nvSpPr>
          <p:cNvPr id="7" name="Tijdelijke aanduiding voor voettekst 6"/>
          <p:cNvSpPr>
            <a:spLocks noGrp="1"/>
          </p:cNvSpPr>
          <p:nvPr>
            <p:ph type="ftr" sz="quarter" idx="12"/>
          </p:nvPr>
        </p:nvSpPr>
        <p:spPr/>
        <p:txBody>
          <a:bodyPr/>
          <a:lstStyle>
            <a:lvl1pPr>
              <a:defRPr/>
            </a:lvl1pPr>
          </a:lstStyle>
          <a:p>
            <a:r>
              <a:rPr lang="en-GB" smtClean="0"/>
              <a:t>Cultures of mathematics IV New Dehli 2015</a:t>
            </a:r>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0" y="6207125"/>
            <a:ext cx="9140825" cy="647700"/>
          </a:xfrm>
          <a:prstGeom prst="rect">
            <a:avLst/>
          </a:prstGeom>
          <a:solidFill>
            <a:srgbClr val="ABB202"/>
          </a:solidFill>
          <a:ln w="9525">
            <a:solidFill>
              <a:srgbClr val="ABB202"/>
            </a:solidFill>
            <a:miter lim="800000"/>
            <a:headEnd/>
            <a:tailEnd/>
          </a:ln>
          <a:effectLst/>
        </p:spPr>
        <p:txBody>
          <a:bodyPr wrap="none" anchor="ctr"/>
          <a:lstStyle/>
          <a:p>
            <a:endParaRPr lang="nl-BE"/>
          </a:p>
        </p:txBody>
      </p:sp>
      <p:sp>
        <p:nvSpPr>
          <p:cNvPr id="1026" name="Rectangle 2"/>
          <p:cNvSpPr>
            <a:spLocks noGrp="1" noChangeArrowheads="1"/>
          </p:cNvSpPr>
          <p:nvPr>
            <p:ph type="title"/>
          </p:nvPr>
        </p:nvSpPr>
        <p:spPr bwMode="auto">
          <a:xfrm>
            <a:off x="0" y="0"/>
            <a:ext cx="9140825" cy="1439863"/>
          </a:xfrm>
          <a:prstGeom prst="rect">
            <a:avLst/>
          </a:prstGeom>
          <a:solidFill>
            <a:srgbClr val="5F604A"/>
          </a:solidFill>
          <a:ln w="9525">
            <a:noFill/>
            <a:miter lim="800000"/>
            <a:headEnd/>
            <a:tailEnd/>
          </a:ln>
          <a:effectLst/>
        </p:spPr>
        <p:txBody>
          <a:bodyPr vert="horz" wrap="square" lIns="792000" tIns="432000" rIns="0" bIns="0" numCol="1" anchor="t" anchorCtr="0" compatLnSpc="1">
            <a:prstTxWarp prst="textNoShape">
              <a:avLst/>
            </a:prstTxWarp>
          </a:bodyPr>
          <a:lstStyle/>
          <a:p>
            <a:pPr lvl="0"/>
            <a:r>
              <a:rPr lang="nl-BE" smtClean="0"/>
              <a:t>Titel van de Slide</a:t>
            </a:r>
            <a:endParaRPr lang="nl-NL" smtClean="0"/>
          </a:p>
        </p:txBody>
      </p:sp>
      <p:sp>
        <p:nvSpPr>
          <p:cNvPr id="1027" name="Rectangle 3"/>
          <p:cNvSpPr>
            <a:spLocks noGrp="1" noChangeArrowheads="1"/>
          </p:cNvSpPr>
          <p:nvPr>
            <p:ph type="body" idx="1"/>
          </p:nvPr>
        </p:nvSpPr>
        <p:spPr bwMode="auto">
          <a:xfrm>
            <a:off x="490538" y="1989138"/>
            <a:ext cx="8529637" cy="40068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smtClean="0"/>
              <a:t>Titel tweede niveau</a:t>
            </a:r>
          </a:p>
          <a:p>
            <a:pPr lvl="1"/>
            <a:r>
              <a:rPr lang="nl-NL" smtClean="0"/>
              <a:t>Second level</a:t>
            </a:r>
          </a:p>
          <a:p>
            <a:pPr lvl="2"/>
            <a:r>
              <a:rPr lang="nl-NL" smtClean="0"/>
              <a:t>Third level</a:t>
            </a:r>
          </a:p>
          <a:p>
            <a:pPr lvl="3"/>
            <a:r>
              <a:rPr lang="nl-NL" smtClean="0"/>
              <a:t>Fourth level</a:t>
            </a:r>
          </a:p>
        </p:txBody>
      </p:sp>
      <p:sp>
        <p:nvSpPr>
          <p:cNvPr id="1028" name="Rectangle 4"/>
          <p:cNvSpPr>
            <a:spLocks noGrp="1" noChangeArrowheads="1"/>
          </p:cNvSpPr>
          <p:nvPr>
            <p:ph type="dt" sz="half" idx="2"/>
          </p:nvPr>
        </p:nvSpPr>
        <p:spPr bwMode="auto">
          <a:xfrm>
            <a:off x="468313" y="6526213"/>
            <a:ext cx="765175" cy="2079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chemeClr val="bg1"/>
                </a:solidFill>
                <a:latin typeface="+mn-lt"/>
              </a:defRPr>
            </a:lvl1pPr>
          </a:lstStyle>
          <a:p>
            <a:fld id="{2E82E443-0B10-4482-946F-20FDA3C87C73}" type="datetime1">
              <a:rPr lang="en-GB" smtClean="0"/>
              <a:t>25/03/15</a:t>
            </a:fld>
            <a:endParaRPr lang="nl-NL"/>
          </a:p>
        </p:txBody>
      </p:sp>
      <p:sp>
        <p:nvSpPr>
          <p:cNvPr id="1030" name="Rectangle 6"/>
          <p:cNvSpPr>
            <a:spLocks noGrp="1" noChangeArrowheads="1"/>
          </p:cNvSpPr>
          <p:nvPr>
            <p:ph type="sldNum" sz="quarter" idx="4"/>
          </p:nvPr>
        </p:nvSpPr>
        <p:spPr bwMode="auto">
          <a:xfrm>
            <a:off x="1619250" y="6526213"/>
            <a:ext cx="304800" cy="2079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chemeClr val="bg1"/>
                </a:solidFill>
                <a:latin typeface="+mn-lt"/>
              </a:defRPr>
            </a:lvl1pPr>
          </a:lstStyle>
          <a:p>
            <a:fld id="{05900FC9-0411-46C1-A250-6271052EAA71}" type="slidenum">
              <a:rPr lang="nl-NL"/>
              <a:pPr/>
              <a:t>‹nr.›</a:t>
            </a:fld>
            <a:endParaRPr lang="nl-NL"/>
          </a:p>
        </p:txBody>
      </p:sp>
      <p:sp>
        <p:nvSpPr>
          <p:cNvPr id="1032" name="Rectangle 8"/>
          <p:cNvSpPr>
            <a:spLocks noChangeArrowheads="1"/>
          </p:cNvSpPr>
          <p:nvPr/>
        </p:nvSpPr>
        <p:spPr bwMode="auto">
          <a:xfrm>
            <a:off x="5219700" y="6207125"/>
            <a:ext cx="3922713" cy="215900"/>
          </a:xfrm>
          <a:prstGeom prst="rect">
            <a:avLst/>
          </a:prstGeom>
          <a:solidFill>
            <a:srgbClr val="5F604A"/>
          </a:solidFill>
          <a:ln w="9525">
            <a:solidFill>
              <a:srgbClr val="5F604A"/>
            </a:solidFill>
            <a:miter lim="800000"/>
            <a:headEnd/>
            <a:tailEnd/>
          </a:ln>
          <a:effectLst/>
        </p:spPr>
        <p:txBody>
          <a:bodyPr wrap="none" anchor="ctr"/>
          <a:lstStyle/>
          <a:p>
            <a:endParaRPr lang="nl-BE"/>
          </a:p>
        </p:txBody>
      </p:sp>
      <p:sp>
        <p:nvSpPr>
          <p:cNvPr id="1029" name="Rectangle 5"/>
          <p:cNvSpPr>
            <a:spLocks noGrp="1" noChangeArrowheads="1"/>
          </p:cNvSpPr>
          <p:nvPr>
            <p:ph type="ftr" sz="quarter" idx="3"/>
          </p:nvPr>
        </p:nvSpPr>
        <p:spPr bwMode="auto">
          <a:xfrm>
            <a:off x="468313" y="6308725"/>
            <a:ext cx="266382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defRPr sz="1000">
                <a:solidFill>
                  <a:schemeClr val="bg1"/>
                </a:solidFill>
                <a:latin typeface="+mn-lt"/>
              </a:defRPr>
            </a:lvl1pPr>
          </a:lstStyle>
          <a:p>
            <a:r>
              <a:rPr lang="en-GB" smtClean="0"/>
              <a:t>Cultures of mathematics IV New Dehli 2015</a:t>
            </a:r>
            <a:endParaRPr lang="nl-NL"/>
          </a:p>
        </p:txBody>
      </p:sp>
      <p:sp>
        <p:nvSpPr>
          <p:cNvPr id="1036" name="Text Box 12"/>
          <p:cNvSpPr txBox="1">
            <a:spLocks noChangeArrowheads="1"/>
          </p:cNvSpPr>
          <p:nvPr/>
        </p:nvSpPr>
        <p:spPr bwMode="auto">
          <a:xfrm>
            <a:off x="1258888" y="6516688"/>
            <a:ext cx="360362" cy="152400"/>
          </a:xfrm>
          <a:prstGeom prst="rect">
            <a:avLst/>
          </a:prstGeom>
          <a:noFill/>
          <a:ln w="9525">
            <a:noFill/>
            <a:miter lim="800000"/>
            <a:headEnd/>
            <a:tailEnd/>
          </a:ln>
          <a:effectLst/>
        </p:spPr>
        <p:txBody>
          <a:bodyPr lIns="0" tIns="0" rIns="0" bIns="0">
            <a:spAutoFit/>
          </a:bodyPr>
          <a:lstStyle/>
          <a:p>
            <a:pPr algn="r">
              <a:spcBef>
                <a:spcPct val="50000"/>
              </a:spcBef>
            </a:pPr>
            <a:r>
              <a:rPr lang="nl-BE" sz="1000">
                <a:solidFill>
                  <a:schemeClr val="bg1"/>
                </a:solidFill>
                <a:latin typeface="Verdana" pitchFamily="34" charset="0"/>
              </a:rPr>
              <a:t>Pag.</a:t>
            </a:r>
            <a:endParaRPr lang="nl-NL" sz="1000">
              <a:solidFill>
                <a:schemeClr val="bg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fontAlgn="base">
        <a:spcBef>
          <a:spcPct val="0"/>
        </a:spcBef>
        <a:spcAft>
          <a:spcPct val="0"/>
        </a:spcAft>
        <a:defRPr sz="4200">
          <a:solidFill>
            <a:schemeClr val="bg1"/>
          </a:solidFill>
          <a:latin typeface="+mj-lt"/>
          <a:ea typeface="+mj-ea"/>
          <a:cs typeface="+mj-cs"/>
        </a:defRPr>
      </a:lvl1pPr>
      <a:lvl2pPr algn="l" rtl="0" fontAlgn="base">
        <a:spcBef>
          <a:spcPct val="0"/>
        </a:spcBef>
        <a:spcAft>
          <a:spcPct val="0"/>
        </a:spcAft>
        <a:defRPr sz="4200">
          <a:solidFill>
            <a:schemeClr val="bg1"/>
          </a:solidFill>
          <a:latin typeface="Verdana" pitchFamily="34" charset="0"/>
        </a:defRPr>
      </a:lvl2pPr>
      <a:lvl3pPr algn="l" rtl="0" fontAlgn="base">
        <a:spcBef>
          <a:spcPct val="0"/>
        </a:spcBef>
        <a:spcAft>
          <a:spcPct val="0"/>
        </a:spcAft>
        <a:defRPr sz="4200">
          <a:solidFill>
            <a:schemeClr val="bg1"/>
          </a:solidFill>
          <a:latin typeface="Verdana" pitchFamily="34" charset="0"/>
        </a:defRPr>
      </a:lvl3pPr>
      <a:lvl4pPr algn="l" rtl="0" fontAlgn="base">
        <a:spcBef>
          <a:spcPct val="0"/>
        </a:spcBef>
        <a:spcAft>
          <a:spcPct val="0"/>
        </a:spcAft>
        <a:defRPr sz="4200">
          <a:solidFill>
            <a:schemeClr val="bg1"/>
          </a:solidFill>
          <a:latin typeface="Verdana" pitchFamily="34" charset="0"/>
        </a:defRPr>
      </a:lvl4pPr>
      <a:lvl5pPr algn="l" rtl="0" fontAlgn="base">
        <a:spcBef>
          <a:spcPct val="0"/>
        </a:spcBef>
        <a:spcAft>
          <a:spcPct val="0"/>
        </a:spcAft>
        <a:defRPr sz="4200">
          <a:solidFill>
            <a:schemeClr val="bg1"/>
          </a:solidFill>
          <a:latin typeface="Verdana" pitchFamily="34" charset="0"/>
        </a:defRPr>
      </a:lvl5pPr>
      <a:lvl6pPr marL="457200" algn="l" rtl="0" fontAlgn="base">
        <a:spcBef>
          <a:spcPct val="0"/>
        </a:spcBef>
        <a:spcAft>
          <a:spcPct val="0"/>
        </a:spcAft>
        <a:defRPr sz="4200">
          <a:solidFill>
            <a:schemeClr val="bg1"/>
          </a:solidFill>
          <a:latin typeface="Verdana" pitchFamily="34" charset="0"/>
        </a:defRPr>
      </a:lvl6pPr>
      <a:lvl7pPr marL="914400" algn="l" rtl="0" fontAlgn="base">
        <a:spcBef>
          <a:spcPct val="0"/>
        </a:spcBef>
        <a:spcAft>
          <a:spcPct val="0"/>
        </a:spcAft>
        <a:defRPr sz="4200">
          <a:solidFill>
            <a:schemeClr val="bg1"/>
          </a:solidFill>
          <a:latin typeface="Verdana" pitchFamily="34" charset="0"/>
        </a:defRPr>
      </a:lvl7pPr>
      <a:lvl8pPr marL="1371600" algn="l" rtl="0" fontAlgn="base">
        <a:spcBef>
          <a:spcPct val="0"/>
        </a:spcBef>
        <a:spcAft>
          <a:spcPct val="0"/>
        </a:spcAft>
        <a:defRPr sz="4200">
          <a:solidFill>
            <a:schemeClr val="bg1"/>
          </a:solidFill>
          <a:latin typeface="Verdana" pitchFamily="34" charset="0"/>
        </a:defRPr>
      </a:lvl8pPr>
      <a:lvl9pPr marL="1828800" algn="l" rtl="0" fontAlgn="base">
        <a:spcBef>
          <a:spcPct val="0"/>
        </a:spcBef>
        <a:spcAft>
          <a:spcPct val="0"/>
        </a:spcAft>
        <a:defRPr sz="4200">
          <a:solidFill>
            <a:schemeClr val="bg1"/>
          </a:solidFill>
          <a:latin typeface="Verdana" pitchFamily="34" charset="0"/>
        </a:defRPr>
      </a:lvl9pPr>
    </p:titleStyle>
    <p:bodyStyle>
      <a:lvl1pPr marL="342900" indent="-342900" algn="l" rtl="0" fontAlgn="base">
        <a:spcBef>
          <a:spcPct val="20000"/>
        </a:spcBef>
        <a:spcAft>
          <a:spcPct val="0"/>
        </a:spcAft>
        <a:buFont typeface="Verdana" pitchFamily="34" charset="0"/>
        <a:buChar char=" "/>
        <a:defRPr sz="4000">
          <a:solidFill>
            <a:srgbClr val="5F604A"/>
          </a:solidFill>
          <a:latin typeface="+mn-lt"/>
          <a:ea typeface="+mn-ea"/>
          <a:cs typeface="+mn-cs"/>
        </a:defRPr>
      </a:lvl1pPr>
      <a:lvl2pPr marL="742950" indent="-285750" algn="l" rtl="0" fontAlgn="base">
        <a:spcBef>
          <a:spcPct val="20000"/>
        </a:spcBef>
        <a:spcAft>
          <a:spcPct val="0"/>
        </a:spcAft>
        <a:buChar char="–"/>
        <a:defRPr sz="3000">
          <a:solidFill>
            <a:srgbClr val="7F7358"/>
          </a:solidFill>
          <a:latin typeface="+mn-lt"/>
        </a:defRPr>
      </a:lvl2pPr>
      <a:lvl3pPr marL="1143000" indent="-228600" algn="l" rtl="0" fontAlgn="base">
        <a:spcBef>
          <a:spcPct val="20000"/>
        </a:spcBef>
        <a:spcAft>
          <a:spcPct val="0"/>
        </a:spcAft>
        <a:buChar char="–"/>
        <a:defRPr sz="2400">
          <a:solidFill>
            <a:srgbClr val="7F7358"/>
          </a:solidFill>
          <a:latin typeface="+mn-lt"/>
        </a:defRPr>
      </a:lvl3pPr>
      <a:lvl4pPr marL="1600200" indent="-228600" algn="l" rtl="0" fontAlgn="base">
        <a:spcBef>
          <a:spcPct val="20000"/>
        </a:spcBef>
        <a:spcAft>
          <a:spcPct val="0"/>
        </a:spcAft>
        <a:buChar char="–"/>
        <a:defRPr sz="2000">
          <a:solidFill>
            <a:srgbClr val="7F7358"/>
          </a:solidFill>
          <a:latin typeface="+mn-lt"/>
        </a:defRPr>
      </a:lvl4pPr>
      <a:lvl5pPr marL="2057400" indent="-228600" algn="l" rtl="0" fontAlgn="base">
        <a:spcBef>
          <a:spcPct val="20000"/>
        </a:spcBef>
        <a:spcAft>
          <a:spcPct val="0"/>
        </a:spcAft>
        <a:buChar char="»"/>
        <a:defRPr sz="2000">
          <a:solidFill>
            <a:srgbClr val="7F7358"/>
          </a:solidFill>
          <a:latin typeface="+mn-lt"/>
        </a:defRPr>
      </a:lvl5pPr>
      <a:lvl6pPr marL="2514600" indent="-228600" algn="l" rtl="0" fontAlgn="base">
        <a:spcBef>
          <a:spcPct val="20000"/>
        </a:spcBef>
        <a:spcAft>
          <a:spcPct val="0"/>
        </a:spcAft>
        <a:buChar char="»"/>
        <a:defRPr sz="2000">
          <a:solidFill>
            <a:srgbClr val="7F7358"/>
          </a:solidFill>
          <a:latin typeface="+mn-lt"/>
        </a:defRPr>
      </a:lvl6pPr>
      <a:lvl7pPr marL="2971800" indent="-228600" algn="l" rtl="0" fontAlgn="base">
        <a:spcBef>
          <a:spcPct val="20000"/>
        </a:spcBef>
        <a:spcAft>
          <a:spcPct val="0"/>
        </a:spcAft>
        <a:buChar char="»"/>
        <a:defRPr sz="2000">
          <a:solidFill>
            <a:srgbClr val="7F7358"/>
          </a:solidFill>
          <a:latin typeface="+mn-lt"/>
        </a:defRPr>
      </a:lvl7pPr>
      <a:lvl8pPr marL="3429000" indent="-228600" algn="l" rtl="0" fontAlgn="base">
        <a:spcBef>
          <a:spcPct val="20000"/>
        </a:spcBef>
        <a:spcAft>
          <a:spcPct val="0"/>
        </a:spcAft>
        <a:buChar char="»"/>
        <a:defRPr sz="2000">
          <a:solidFill>
            <a:srgbClr val="7F7358"/>
          </a:solidFill>
          <a:latin typeface="+mn-lt"/>
        </a:defRPr>
      </a:lvl8pPr>
      <a:lvl9pPr marL="3886200" indent="-228600" algn="l" rtl="0" fontAlgn="base">
        <a:spcBef>
          <a:spcPct val="20000"/>
        </a:spcBef>
        <a:spcAft>
          <a:spcPct val="0"/>
        </a:spcAft>
        <a:buChar char="»"/>
        <a:defRPr sz="2000">
          <a:solidFill>
            <a:srgbClr val="7F7358"/>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dt" sz="half" idx="2"/>
          </p:nvPr>
        </p:nvSpPr>
        <p:spPr/>
        <p:txBody>
          <a:bodyPr/>
          <a:lstStyle/>
          <a:p>
            <a:fld id="{D14FEBBA-7163-4644-B8D9-B3FAFBB59E93}" type="datetime1">
              <a:rPr lang="en-GB" smtClean="0"/>
              <a:t>25/03/15</a:t>
            </a:fld>
            <a:endParaRPr lang="nl-NL"/>
          </a:p>
        </p:txBody>
      </p:sp>
      <p:sp>
        <p:nvSpPr>
          <p:cNvPr id="6" name="Rectangle 9"/>
          <p:cNvSpPr>
            <a:spLocks noGrp="1" noChangeArrowheads="1"/>
          </p:cNvSpPr>
          <p:nvPr>
            <p:ph type="ftr" sz="quarter" idx="3"/>
          </p:nvPr>
        </p:nvSpPr>
        <p:spPr/>
        <p:txBody>
          <a:bodyPr/>
          <a:lstStyle/>
          <a:p>
            <a:r>
              <a:rPr lang="en-GB" smtClean="0"/>
              <a:t>Cultures of mathematics IV New Dehli 2015</a:t>
            </a:r>
            <a:endParaRPr lang="nl-NL"/>
          </a:p>
        </p:txBody>
      </p:sp>
      <p:sp>
        <p:nvSpPr>
          <p:cNvPr id="31746" name="Rectangle 2"/>
          <p:cNvSpPr>
            <a:spLocks noGrp="1" noChangeArrowheads="1"/>
          </p:cNvSpPr>
          <p:nvPr>
            <p:ph type="ctrTitle"/>
          </p:nvPr>
        </p:nvSpPr>
        <p:spPr>
          <a:xfrm>
            <a:off x="214313" y="568325"/>
            <a:ext cx="8637587" cy="2430369"/>
          </a:xfrm>
        </p:spPr>
        <p:txBody>
          <a:bodyPr/>
          <a:lstStyle/>
          <a:p>
            <a:pPr algn="ctr"/>
            <a:r>
              <a:rPr lang="en-GB" sz="4000" b="1" dirty="0">
                <a:solidFill>
                  <a:srgbClr val="ABB202"/>
                </a:solidFill>
              </a:rPr>
              <a:t>Socially pushing </a:t>
            </a:r>
            <a:r>
              <a:rPr lang="en-GB" sz="4000" b="1" dirty="0" smtClean="0">
                <a:solidFill>
                  <a:srgbClr val="ABB202"/>
                </a:solidFill>
              </a:rPr>
              <a:t>mathematics</a:t>
            </a:r>
            <a:br>
              <a:rPr lang="en-GB" sz="4000" b="1" dirty="0" smtClean="0">
                <a:solidFill>
                  <a:srgbClr val="ABB202"/>
                </a:solidFill>
              </a:rPr>
            </a:br>
            <a:r>
              <a:rPr lang="en-GB" sz="4000" b="1" dirty="0" smtClean="0">
                <a:solidFill>
                  <a:srgbClr val="ABB202"/>
                </a:solidFill>
              </a:rPr>
              <a:t>into </a:t>
            </a:r>
            <a:r>
              <a:rPr lang="en-GB" sz="4000" b="1" dirty="0">
                <a:solidFill>
                  <a:srgbClr val="ABB202"/>
                </a:solidFill>
              </a:rPr>
              <a:t>the </a:t>
            </a:r>
            <a:r>
              <a:rPr lang="en-GB" sz="4000" b="1" dirty="0" smtClean="0">
                <a:solidFill>
                  <a:srgbClr val="ABB202"/>
                </a:solidFill>
              </a:rPr>
              <a:t>objective</a:t>
            </a:r>
            <a:br>
              <a:rPr lang="en-GB" sz="4000" b="1" dirty="0" smtClean="0">
                <a:solidFill>
                  <a:srgbClr val="ABB202"/>
                </a:solidFill>
              </a:rPr>
            </a:br>
            <a:r>
              <a:rPr lang="en-GB" sz="2800" dirty="0">
                <a:solidFill>
                  <a:srgbClr val="ABB202"/>
                </a:solidFill>
              </a:rPr>
              <a:t/>
            </a:r>
            <a:br>
              <a:rPr lang="en-GB" sz="2800" dirty="0">
                <a:solidFill>
                  <a:srgbClr val="ABB202"/>
                </a:solidFill>
              </a:rPr>
            </a:br>
            <a:r>
              <a:rPr lang="en-US" sz="2800" b="1" dirty="0">
                <a:solidFill>
                  <a:srgbClr val="ABB202"/>
                </a:solidFill>
              </a:rPr>
              <a:t>A lecture on Husserl’s </a:t>
            </a:r>
            <a:r>
              <a:rPr lang="en-US" sz="2800" b="1" dirty="0" smtClean="0">
                <a:solidFill>
                  <a:srgbClr val="ABB202"/>
                </a:solidFill>
              </a:rPr>
              <a:t>(1859-1938)</a:t>
            </a:r>
            <a:br>
              <a:rPr lang="en-US" sz="2800" b="1" dirty="0" smtClean="0">
                <a:solidFill>
                  <a:srgbClr val="ABB202"/>
                </a:solidFill>
              </a:rPr>
            </a:br>
            <a:r>
              <a:rPr lang="en-US" sz="2800" b="1" i="1" dirty="0" smtClean="0">
                <a:solidFill>
                  <a:srgbClr val="ABB202"/>
                </a:solidFill>
              </a:rPr>
              <a:t>Origin </a:t>
            </a:r>
            <a:r>
              <a:rPr lang="en-US" sz="2800" b="1" i="1" dirty="0">
                <a:solidFill>
                  <a:srgbClr val="ABB202"/>
                </a:solidFill>
              </a:rPr>
              <a:t>of </a:t>
            </a:r>
            <a:r>
              <a:rPr lang="en-US" sz="2800" b="1" i="1" dirty="0" smtClean="0">
                <a:solidFill>
                  <a:srgbClr val="ABB202"/>
                </a:solidFill>
              </a:rPr>
              <a:t>Geometry</a:t>
            </a:r>
            <a:r>
              <a:rPr lang="en-GB" sz="2800" dirty="0">
                <a:solidFill>
                  <a:srgbClr val="ABB202"/>
                </a:solidFill>
              </a:rPr>
              <a:t> </a:t>
            </a:r>
            <a:r>
              <a:rPr lang="en-GB" sz="2800" dirty="0" smtClean="0">
                <a:solidFill>
                  <a:srgbClr val="ABB202"/>
                </a:solidFill>
              </a:rPr>
              <a:t>(1936)</a:t>
            </a:r>
            <a:r>
              <a:rPr lang="en-US" sz="4400" b="1" dirty="0"/>
              <a:t> </a:t>
            </a:r>
            <a:r>
              <a:rPr lang="en-GB" sz="4400" dirty="0"/>
              <a:t/>
            </a:r>
            <a:br>
              <a:rPr lang="en-GB" sz="4400" dirty="0"/>
            </a:br>
            <a:r>
              <a:rPr lang="en-US" sz="3200" b="1" dirty="0">
                <a:solidFill>
                  <a:schemeClr val="folHlink"/>
                </a:solidFill>
              </a:rPr>
              <a:t/>
            </a:r>
            <a:br>
              <a:rPr lang="en-US" sz="3200" b="1" dirty="0">
                <a:solidFill>
                  <a:schemeClr val="folHlink"/>
                </a:solidFill>
              </a:rPr>
            </a:br>
            <a:r>
              <a:rPr lang="en-US" sz="3200" b="1" dirty="0">
                <a:solidFill>
                  <a:schemeClr val="folHlink"/>
                </a:solidFill>
              </a:rPr>
              <a:t/>
            </a:r>
            <a:br>
              <a:rPr lang="en-US" sz="3200" b="1" dirty="0">
                <a:solidFill>
                  <a:schemeClr val="folHlink"/>
                </a:solidFill>
              </a:rPr>
            </a:br>
            <a:endParaRPr lang="nl-NL" sz="3200" b="1" dirty="0">
              <a:solidFill>
                <a:schemeClr val="folHlink"/>
              </a:solidFill>
            </a:endParaRPr>
          </a:p>
        </p:txBody>
      </p:sp>
      <p:sp>
        <p:nvSpPr>
          <p:cNvPr id="31747" name="Rectangle 3"/>
          <p:cNvSpPr>
            <a:spLocks noGrp="1" noChangeArrowheads="1"/>
          </p:cNvSpPr>
          <p:nvPr>
            <p:ph type="subTitle" idx="1"/>
          </p:nvPr>
        </p:nvSpPr>
        <p:spPr>
          <a:xfrm>
            <a:off x="1079500" y="3262313"/>
            <a:ext cx="7740650" cy="1462087"/>
          </a:xfrm>
        </p:spPr>
        <p:txBody>
          <a:bodyPr/>
          <a:lstStyle/>
          <a:p>
            <a:pPr algn="ctr">
              <a:lnSpc>
                <a:spcPct val="80000"/>
              </a:lnSpc>
            </a:pPr>
            <a:endParaRPr lang="en-US" i="1" dirty="0">
              <a:solidFill>
                <a:schemeClr val="bg1"/>
              </a:solidFill>
            </a:endParaRPr>
          </a:p>
          <a:p>
            <a:pPr algn="ctr">
              <a:lnSpc>
                <a:spcPct val="80000"/>
              </a:lnSpc>
            </a:pPr>
            <a:r>
              <a:rPr lang="en-US" sz="2400" i="1" dirty="0">
                <a:solidFill>
                  <a:schemeClr val="bg1"/>
                </a:solidFill>
              </a:rPr>
              <a:t>Karen François</a:t>
            </a:r>
          </a:p>
          <a:p>
            <a:pPr algn="ctr">
              <a:lnSpc>
                <a:spcPct val="80000"/>
              </a:lnSpc>
            </a:pPr>
            <a:endParaRPr lang="en-US" i="1" dirty="0">
              <a:solidFill>
                <a:schemeClr val="bg1"/>
              </a:solidFill>
            </a:endParaRPr>
          </a:p>
          <a:p>
            <a:pPr algn="ctr">
              <a:lnSpc>
                <a:spcPct val="80000"/>
              </a:lnSpc>
            </a:pPr>
            <a:r>
              <a:rPr lang="nl-NL" dirty="0">
                <a:solidFill>
                  <a:schemeClr val="bg1"/>
                </a:solidFill>
              </a:rPr>
              <a:t>Centre </a:t>
            </a:r>
            <a:r>
              <a:rPr lang="nl-NL" dirty="0" err="1">
                <a:solidFill>
                  <a:schemeClr val="bg1"/>
                </a:solidFill>
              </a:rPr>
              <a:t>for</a:t>
            </a:r>
            <a:r>
              <a:rPr lang="nl-NL" dirty="0">
                <a:solidFill>
                  <a:schemeClr val="bg1"/>
                </a:solidFill>
              </a:rPr>
              <a:t> Logic and </a:t>
            </a:r>
            <a:r>
              <a:rPr lang="nl-NL" dirty="0" err="1">
                <a:solidFill>
                  <a:schemeClr val="bg1"/>
                </a:solidFill>
              </a:rPr>
              <a:t>Philosophy</a:t>
            </a:r>
            <a:r>
              <a:rPr lang="nl-NL" dirty="0">
                <a:solidFill>
                  <a:schemeClr val="bg1"/>
                </a:solidFill>
              </a:rPr>
              <a:t> of </a:t>
            </a:r>
            <a:r>
              <a:rPr lang="nl-NL" dirty="0" err="1">
                <a:solidFill>
                  <a:schemeClr val="bg1"/>
                </a:solidFill>
              </a:rPr>
              <a:t>Science</a:t>
            </a:r>
            <a:r>
              <a:rPr lang="nl-NL" dirty="0">
                <a:solidFill>
                  <a:schemeClr val="bg1"/>
                </a:solidFill>
              </a:rPr>
              <a:t> (CLWF)</a:t>
            </a:r>
            <a:endParaRPr lang="en-US" dirty="0">
              <a:solidFill>
                <a:schemeClr val="bg1"/>
              </a:solidFill>
            </a:endParaRPr>
          </a:p>
          <a:p>
            <a:pPr algn="ctr">
              <a:lnSpc>
                <a:spcPct val="80000"/>
              </a:lnSpc>
            </a:pPr>
            <a:r>
              <a:rPr lang="en-US" dirty="0">
                <a:solidFill>
                  <a:schemeClr val="bg1"/>
                </a:solidFill>
              </a:rPr>
              <a:t>Free University Brussels (VUB)</a:t>
            </a:r>
          </a:p>
        </p:txBody>
      </p:sp>
      <p:sp>
        <p:nvSpPr>
          <p:cNvPr id="2" name="Tijdelijke aanduiding voor dianummer 1"/>
          <p:cNvSpPr>
            <a:spLocks noGrp="1"/>
          </p:cNvSpPr>
          <p:nvPr>
            <p:ph type="sldNum" sz="quarter" idx="4"/>
          </p:nvPr>
        </p:nvSpPr>
        <p:spPr/>
        <p:txBody>
          <a:bodyPr/>
          <a:lstStyle/>
          <a:p>
            <a:fld id="{A64457E2-A8B2-4989-AF95-51F0F9B2B1FF}" type="slidenum">
              <a:rPr lang="nl-NL" smtClean="0"/>
              <a:pPr/>
              <a:t>1</a:t>
            </a:fld>
            <a:endParaRPr lang="nl-NL"/>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BDB999E8-ADB8-4BB7-B2ED-0CD8B5B06299}" type="datetime1">
              <a:rPr lang="en-GB" smtClean="0"/>
              <a:t>25/03/15</a:t>
            </a:fld>
            <a:endParaRPr lang="nl-NL"/>
          </a:p>
        </p:txBody>
      </p:sp>
      <p:sp>
        <p:nvSpPr>
          <p:cNvPr id="6" name="Tijdelijke aanduiding voor voettekst 5"/>
          <p:cNvSpPr>
            <a:spLocks noGrp="1"/>
          </p:cNvSpPr>
          <p:nvPr>
            <p:ph type="ftr" sz="quarter" idx="12"/>
          </p:nvPr>
        </p:nvSpPr>
        <p:spPr>
          <a:xfrm>
            <a:off x="468313" y="6051176"/>
            <a:ext cx="3337205" cy="473449"/>
          </a:xfrm>
        </p:spPr>
        <p:txBody>
          <a:bodyPr/>
          <a:lstStyle/>
          <a:p>
            <a:r>
              <a:rPr lang="en-GB" dirty="0" smtClean="0"/>
              <a:t>Cultures of mathematics IV New </a:t>
            </a:r>
            <a:r>
              <a:rPr lang="en-GB" dirty="0" err="1" smtClean="0"/>
              <a:t>Dehli</a:t>
            </a:r>
            <a:r>
              <a:rPr lang="en-GB" dirty="0" smtClean="0"/>
              <a:t> 2015</a:t>
            </a:r>
            <a:endParaRPr lang="nl-NL" dirty="0"/>
          </a:p>
        </p:txBody>
      </p:sp>
      <p:sp>
        <p:nvSpPr>
          <p:cNvPr id="192514" name="Rectangle 2"/>
          <p:cNvSpPr>
            <a:spLocks noGrp="1" noChangeArrowheads="1"/>
          </p:cNvSpPr>
          <p:nvPr>
            <p:ph type="title"/>
          </p:nvPr>
        </p:nvSpPr>
        <p:spPr/>
        <p:txBody>
          <a:bodyPr/>
          <a:lstStyle/>
          <a:p>
            <a:r>
              <a:rPr lang="en-US" sz="2500" dirty="0" smtClean="0">
                <a:solidFill>
                  <a:srgbClr val="ABB202"/>
                </a:solidFill>
              </a:rPr>
              <a:t>Intra-subjective</a:t>
            </a:r>
            <a:r>
              <a:rPr lang="en-US" sz="2500" dirty="0"/>
              <a:t/>
            </a:r>
            <a:br>
              <a:rPr lang="en-US" sz="2500" dirty="0"/>
            </a:br>
            <a:r>
              <a:rPr lang="en-US" sz="2500" dirty="0"/>
              <a:t>	</a:t>
            </a:r>
            <a:r>
              <a:rPr lang="en-US" sz="2500" dirty="0" smtClean="0"/>
              <a:t>stage 2: the </a:t>
            </a:r>
            <a:r>
              <a:rPr lang="en-US" sz="2500" dirty="0"/>
              <a:t>condition of “retention”</a:t>
            </a:r>
            <a:br>
              <a:rPr lang="en-US" sz="2500" dirty="0"/>
            </a:br>
            <a:endParaRPr lang="en-US" sz="2500" dirty="0"/>
          </a:p>
        </p:txBody>
      </p:sp>
      <p:sp>
        <p:nvSpPr>
          <p:cNvPr id="192515" name="Rectangle 3"/>
          <p:cNvSpPr>
            <a:spLocks noGrp="1" noChangeArrowheads="1"/>
          </p:cNvSpPr>
          <p:nvPr>
            <p:ph type="body" idx="1"/>
          </p:nvPr>
        </p:nvSpPr>
        <p:spPr/>
        <p:txBody>
          <a:bodyPr/>
          <a:lstStyle/>
          <a:p>
            <a:pPr>
              <a:lnSpc>
                <a:spcPct val="80000"/>
              </a:lnSpc>
            </a:pPr>
            <a:r>
              <a:rPr lang="en-US" sz="3600" dirty="0"/>
              <a:t>“Vivid self-evidence passes –though in such a way that the activity immediately turns into the passivity of the flowingly fading consciousness of what-has-just-now-been.”</a:t>
            </a:r>
            <a:r>
              <a:rPr lang="en-US" altLang="zh-CN" sz="3600" dirty="0">
                <a:ea typeface="宋体" pitchFamily="2" charset="-122"/>
                <a:hlinkClick r:id="" action="ppaction://noaction"/>
              </a:rPr>
              <a:t>[</a:t>
            </a:r>
            <a:r>
              <a:rPr lang="en-US" altLang="zh-CN" sz="3600" dirty="0" err="1">
                <a:ea typeface="宋体" pitchFamily="2" charset="-122"/>
                <a:hlinkClick r:id="" action="ppaction://noaction"/>
              </a:rPr>
              <a:t>i</a:t>
            </a:r>
            <a:r>
              <a:rPr lang="en-US" altLang="zh-CN" sz="3600" dirty="0">
                <a:ea typeface="宋体" pitchFamily="2" charset="-122"/>
                <a:hlinkClick r:id="" action="ppaction://noaction"/>
              </a:rPr>
              <a:t>]</a:t>
            </a:r>
            <a:endParaRPr lang="en-US" altLang="zh-CN" sz="3600" dirty="0">
              <a:ea typeface="宋体" pitchFamily="2" charset="-122"/>
            </a:endParaRPr>
          </a:p>
          <a:p>
            <a:pPr>
              <a:lnSpc>
                <a:spcPct val="80000"/>
              </a:lnSpc>
            </a:pPr>
            <a:r>
              <a:rPr lang="en-US" altLang="zh-CN" sz="3600" dirty="0">
                <a:ea typeface="宋体" pitchFamily="2" charset="-122"/>
              </a:rPr>
              <a:t/>
            </a:r>
            <a:br>
              <a:rPr lang="en-US" altLang="zh-CN" sz="3600" dirty="0">
                <a:ea typeface="宋体" pitchFamily="2" charset="-122"/>
              </a:rPr>
            </a:br>
            <a:r>
              <a:rPr lang="en-US" altLang="zh-CN" sz="1800" dirty="0">
                <a:ea typeface="宋体" pitchFamily="2" charset="-122"/>
                <a:hlinkClick r:id="" action="ppaction://noaction"/>
              </a:rPr>
              <a:t>[</a:t>
            </a:r>
            <a:r>
              <a:rPr lang="en-US" altLang="zh-CN" sz="1800" dirty="0" err="1">
                <a:ea typeface="宋体" pitchFamily="2" charset="-122"/>
                <a:hlinkClick r:id="" action="ppaction://noaction"/>
              </a:rPr>
              <a:t>i</a:t>
            </a:r>
            <a:r>
              <a:rPr lang="en-US" altLang="zh-CN" sz="1800" dirty="0">
                <a:ea typeface="宋体" pitchFamily="2" charset="-122"/>
                <a:hlinkClick r:id="" action="ppaction://noaction"/>
              </a:rPr>
              <a:t>]</a:t>
            </a:r>
            <a:r>
              <a:rPr lang="en-US" altLang="zh-CN" sz="1800" dirty="0">
                <a:ea typeface="宋体" pitchFamily="2" charset="-122"/>
              </a:rPr>
              <a:t> Husserl, op. cit., p. 359.</a:t>
            </a: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10</a:t>
            </a:fld>
            <a:endParaRPr lang="nl-NL"/>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4CB6488E-7D51-4CBF-9F4A-C9D66DD64C6D}" type="datetime1">
              <a:rPr lang="en-GB" smtClean="0"/>
              <a:t>25/03/15</a:t>
            </a:fld>
            <a:endParaRPr lang="nl-NL"/>
          </a:p>
        </p:txBody>
      </p:sp>
      <p:sp>
        <p:nvSpPr>
          <p:cNvPr id="6" name="Tijdelijke aanduiding voor voettekst 5"/>
          <p:cNvSpPr>
            <a:spLocks noGrp="1"/>
          </p:cNvSpPr>
          <p:nvPr>
            <p:ph type="ftr" sz="quarter" idx="12"/>
          </p:nvPr>
        </p:nvSpPr>
        <p:spPr>
          <a:xfrm>
            <a:off x="468313" y="6024282"/>
            <a:ext cx="3404440" cy="500343"/>
          </a:xfrm>
        </p:spPr>
        <p:txBody>
          <a:bodyPr/>
          <a:lstStyle/>
          <a:p>
            <a:r>
              <a:rPr lang="en-GB" dirty="0" smtClean="0"/>
              <a:t>Cultures of mathematics IV New </a:t>
            </a:r>
            <a:r>
              <a:rPr lang="en-GB" dirty="0" err="1" smtClean="0"/>
              <a:t>Dehli</a:t>
            </a:r>
            <a:r>
              <a:rPr lang="en-GB" dirty="0" smtClean="0"/>
              <a:t> 2015</a:t>
            </a:r>
            <a:endParaRPr lang="nl-NL" dirty="0"/>
          </a:p>
        </p:txBody>
      </p:sp>
      <p:sp>
        <p:nvSpPr>
          <p:cNvPr id="196610" name="Rectangle 2"/>
          <p:cNvSpPr>
            <a:spLocks noGrp="1" noChangeArrowheads="1"/>
          </p:cNvSpPr>
          <p:nvPr>
            <p:ph type="title"/>
          </p:nvPr>
        </p:nvSpPr>
        <p:spPr/>
        <p:txBody>
          <a:bodyPr/>
          <a:lstStyle/>
          <a:p>
            <a:r>
              <a:rPr lang="en-US" sz="2500" dirty="0" smtClean="0">
                <a:solidFill>
                  <a:srgbClr val="ABB202"/>
                </a:solidFill>
              </a:rPr>
              <a:t>Intra-subjective</a:t>
            </a:r>
            <a:r>
              <a:rPr lang="en-US" sz="2500" dirty="0"/>
              <a:t/>
            </a:r>
            <a:br>
              <a:rPr lang="en-US" sz="2500" dirty="0"/>
            </a:br>
            <a:r>
              <a:rPr lang="en-US" sz="2500" dirty="0"/>
              <a:t>	</a:t>
            </a:r>
            <a:r>
              <a:rPr lang="en-US" sz="2500" dirty="0" smtClean="0"/>
              <a:t>stage 3: </a:t>
            </a:r>
            <a:r>
              <a:rPr lang="en-US" sz="2500" dirty="0"/>
              <a:t>the possibility of “</a:t>
            </a:r>
            <a:r>
              <a:rPr lang="en-US" sz="2500" dirty="0" err="1"/>
              <a:t>reawakeness</a:t>
            </a:r>
            <a:r>
              <a:rPr lang="en-US" sz="2500" dirty="0"/>
              <a:t>”</a:t>
            </a:r>
          </a:p>
        </p:txBody>
      </p:sp>
      <p:sp>
        <p:nvSpPr>
          <p:cNvPr id="196611" name="Rectangle 3"/>
          <p:cNvSpPr>
            <a:spLocks noGrp="1" noChangeArrowheads="1"/>
          </p:cNvSpPr>
          <p:nvPr>
            <p:ph type="body" idx="1"/>
          </p:nvPr>
        </p:nvSpPr>
        <p:spPr/>
        <p:txBody>
          <a:bodyPr/>
          <a:lstStyle/>
          <a:p>
            <a:pPr>
              <a:lnSpc>
                <a:spcPct val="80000"/>
              </a:lnSpc>
            </a:pPr>
            <a:r>
              <a:rPr lang="en-US" sz="2400" dirty="0" smtClean="0"/>
              <a:t>Finally </a:t>
            </a:r>
            <a:r>
              <a:rPr lang="en-US" sz="2400" dirty="0"/>
              <a:t>this “retention” disappears, but the “disappeared” passing and being past has not become nothing for the subject in question: it can be reawakened. To the passivity of what is at first obscurely awakened and what perhaps emerges with greater and greater clarity there belongs the possible activity of a recollection in which the past experiencing [</a:t>
            </a:r>
            <a:r>
              <a:rPr lang="en-US" sz="2400" i="1" dirty="0" err="1"/>
              <a:t>Erleben</a:t>
            </a:r>
            <a:r>
              <a:rPr lang="en-US" sz="2400" dirty="0"/>
              <a:t>] is lived through in a quasi-new and quasi-active way</a:t>
            </a:r>
            <a:r>
              <a:rPr lang="en-US" sz="2400" dirty="0" smtClean="0"/>
              <a:t>.</a:t>
            </a:r>
            <a:r>
              <a:rPr lang="en-US" altLang="zh-CN" sz="2400" dirty="0" smtClean="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endParaRPr lang="en-US" altLang="zh-CN" sz="2400" dirty="0">
              <a:ea typeface="宋体" pitchFamily="2" charset="-122"/>
            </a:endParaRPr>
          </a:p>
          <a:p>
            <a:pPr>
              <a:lnSpc>
                <a:spcPct val="80000"/>
              </a:lnSpc>
            </a:pPr>
            <a:r>
              <a:rPr lang="en-US" altLang="zh-CN" sz="2400" dirty="0">
                <a:ea typeface="宋体" pitchFamily="2" charset="-122"/>
              </a:rPr>
              <a:t/>
            </a:r>
            <a:br>
              <a:rPr lang="en-US" altLang="zh-CN" sz="2400" dirty="0">
                <a:ea typeface="宋体" pitchFamily="2" charset="-122"/>
              </a:rPr>
            </a:br>
            <a:r>
              <a:rPr lang="en-US" altLang="zh-CN" sz="2400" dirty="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r>
              <a:rPr lang="en-US" altLang="zh-CN" sz="2400" dirty="0">
                <a:ea typeface="宋体" pitchFamily="2" charset="-122"/>
              </a:rPr>
              <a:t> Husserl, op. cit., p. 359-360.</a:t>
            </a:r>
            <a:endParaRPr lang="en-US" sz="24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11</a:t>
            </a:fld>
            <a:endParaRPr lang="nl-NL"/>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37BE2CFB-8E50-4F2A-901E-FC1BA802BC1D}" type="datetime1">
              <a:rPr lang="en-GB" smtClean="0"/>
              <a:t>25/03/15</a:t>
            </a:fld>
            <a:endParaRPr lang="nl-NL"/>
          </a:p>
        </p:txBody>
      </p:sp>
      <p:sp>
        <p:nvSpPr>
          <p:cNvPr id="6" name="Tijdelijke aanduiding voor voettekst 5"/>
          <p:cNvSpPr>
            <a:spLocks noGrp="1"/>
          </p:cNvSpPr>
          <p:nvPr>
            <p:ph type="ftr" sz="quarter" idx="12"/>
          </p:nvPr>
        </p:nvSpPr>
        <p:spPr>
          <a:xfrm>
            <a:off x="468313" y="6078071"/>
            <a:ext cx="3189287" cy="446554"/>
          </a:xfrm>
        </p:spPr>
        <p:txBody>
          <a:bodyPr/>
          <a:lstStyle/>
          <a:p>
            <a:r>
              <a:rPr lang="en-GB" dirty="0" smtClean="0"/>
              <a:t>Cultures of mathematics IV New </a:t>
            </a:r>
            <a:r>
              <a:rPr lang="en-GB" dirty="0" err="1" smtClean="0"/>
              <a:t>Dehli</a:t>
            </a:r>
            <a:r>
              <a:rPr lang="en-GB" dirty="0" smtClean="0"/>
              <a:t> 2015</a:t>
            </a:r>
            <a:endParaRPr lang="nl-NL" dirty="0"/>
          </a:p>
        </p:txBody>
      </p:sp>
      <p:sp>
        <p:nvSpPr>
          <p:cNvPr id="193538" name="Rectangle 2"/>
          <p:cNvSpPr>
            <a:spLocks noGrp="1" noChangeArrowheads="1"/>
          </p:cNvSpPr>
          <p:nvPr>
            <p:ph type="title"/>
          </p:nvPr>
        </p:nvSpPr>
        <p:spPr/>
        <p:txBody>
          <a:bodyPr/>
          <a:lstStyle/>
          <a:p>
            <a:r>
              <a:rPr lang="en-US" sz="2500" b="1" dirty="0" smtClean="0">
                <a:solidFill>
                  <a:srgbClr val="ABB202"/>
                </a:solidFill>
              </a:rPr>
              <a:t>In</a:t>
            </a:r>
            <a:r>
              <a:rPr lang="en-US" sz="2500" b="1" u="sng" dirty="0" smtClean="0">
                <a:solidFill>
                  <a:srgbClr val="ABB202"/>
                </a:solidFill>
              </a:rPr>
              <a:t>ter</a:t>
            </a:r>
            <a:r>
              <a:rPr lang="en-US" sz="2500" dirty="0" smtClean="0">
                <a:solidFill>
                  <a:srgbClr val="ABB202"/>
                </a:solidFill>
              </a:rPr>
              <a:t>-subjective</a:t>
            </a:r>
            <a:r>
              <a:rPr lang="en-US" sz="2500" dirty="0">
                <a:solidFill>
                  <a:srgbClr val="ABB202"/>
                </a:solidFill>
              </a:rPr>
              <a:t/>
            </a:r>
            <a:br>
              <a:rPr lang="en-US" sz="2500" dirty="0">
                <a:solidFill>
                  <a:srgbClr val="ABB202"/>
                </a:solidFill>
              </a:rPr>
            </a:br>
            <a:r>
              <a:rPr lang="en-US" sz="2500" dirty="0">
                <a:solidFill>
                  <a:srgbClr val="ABB202"/>
                </a:solidFill>
              </a:rPr>
              <a:t>	</a:t>
            </a:r>
            <a:r>
              <a:rPr lang="en-US" sz="2500" dirty="0" smtClean="0"/>
              <a:t>stage 4: the </a:t>
            </a:r>
            <a:r>
              <a:rPr lang="en-US" sz="2500" dirty="0"/>
              <a:t>stage of communication</a:t>
            </a:r>
            <a:br>
              <a:rPr lang="en-US" sz="2500" dirty="0"/>
            </a:br>
            <a:endParaRPr lang="en-US" sz="2500" dirty="0"/>
          </a:p>
        </p:txBody>
      </p:sp>
      <p:sp>
        <p:nvSpPr>
          <p:cNvPr id="193539" name="Rectangle 3"/>
          <p:cNvSpPr>
            <a:spLocks noGrp="1" noChangeArrowheads="1"/>
          </p:cNvSpPr>
          <p:nvPr>
            <p:ph type="body" idx="1"/>
          </p:nvPr>
        </p:nvSpPr>
        <p:spPr/>
        <p:txBody>
          <a:bodyPr/>
          <a:lstStyle/>
          <a:p>
            <a:pPr>
              <a:lnSpc>
                <a:spcPct val="80000"/>
              </a:lnSpc>
            </a:pPr>
            <a:r>
              <a:rPr lang="en-US" sz="2800" dirty="0"/>
              <a:t>“Its [the objective world] objective being presupposes men, understood as men with a common language. </a:t>
            </a:r>
            <a:endParaRPr lang="en-US" sz="2800" dirty="0" smtClean="0"/>
          </a:p>
          <a:p>
            <a:pPr>
              <a:lnSpc>
                <a:spcPct val="80000"/>
              </a:lnSpc>
            </a:pPr>
            <a:r>
              <a:rPr lang="en-US" sz="2800" dirty="0" smtClean="0"/>
              <a:t>Language</a:t>
            </a:r>
            <a:r>
              <a:rPr lang="en-US" sz="2800" dirty="0"/>
              <a:t>, for its part, as function and exercised capacity, is related correlatively to the world, the universe of objects which is linguistically expressible in its being and its being-such</a:t>
            </a:r>
            <a:r>
              <a:rPr lang="en-US" sz="2800" dirty="0" smtClean="0"/>
              <a:t>.” </a:t>
            </a:r>
            <a:r>
              <a:rPr lang="en-US" altLang="zh-CN" sz="2800" dirty="0" smtClean="0">
                <a:ea typeface="宋体" pitchFamily="2" charset="-122"/>
                <a:hlinkClick r:id="" action="ppaction://noaction"/>
              </a:rPr>
              <a:t>[</a:t>
            </a:r>
            <a:r>
              <a:rPr lang="en-US" altLang="zh-CN" sz="2800" dirty="0" err="1">
                <a:ea typeface="宋体" pitchFamily="2" charset="-122"/>
                <a:hlinkClick r:id="" action="ppaction://noaction"/>
              </a:rPr>
              <a:t>i</a:t>
            </a:r>
            <a:r>
              <a:rPr lang="en-US" altLang="zh-CN" sz="2800" dirty="0">
                <a:ea typeface="宋体" pitchFamily="2" charset="-122"/>
                <a:hlinkClick r:id="" action="ppaction://noaction"/>
              </a:rPr>
              <a:t>]</a:t>
            </a:r>
            <a:endParaRPr lang="en-US" altLang="zh-CN" sz="2800" dirty="0">
              <a:ea typeface="宋体" pitchFamily="2" charset="-122"/>
            </a:endParaRPr>
          </a:p>
          <a:p>
            <a:pPr>
              <a:lnSpc>
                <a:spcPct val="80000"/>
              </a:lnSpc>
            </a:pPr>
            <a:r>
              <a:rPr lang="en-US" altLang="zh-CN" sz="1800" dirty="0" smtClean="0">
                <a:ea typeface="宋体" pitchFamily="2" charset="-122"/>
                <a:hlinkClick r:id="" action="ppaction://noaction"/>
              </a:rPr>
              <a:t>[</a:t>
            </a:r>
            <a:r>
              <a:rPr lang="en-US" altLang="zh-CN" sz="1800" dirty="0" err="1" smtClean="0">
                <a:ea typeface="宋体" pitchFamily="2" charset="-122"/>
                <a:hlinkClick r:id="" action="ppaction://noaction"/>
              </a:rPr>
              <a:t>i</a:t>
            </a:r>
            <a:r>
              <a:rPr lang="en-US" altLang="zh-CN" sz="1800" dirty="0" smtClean="0">
                <a:ea typeface="宋体" pitchFamily="2" charset="-122"/>
                <a:hlinkClick r:id="" action="ppaction://noaction"/>
              </a:rPr>
              <a:t>]</a:t>
            </a:r>
            <a:r>
              <a:rPr lang="en-US" altLang="zh-CN" sz="1800" dirty="0" smtClean="0">
                <a:ea typeface="宋体" pitchFamily="2" charset="-122"/>
              </a:rPr>
              <a:t> Husserl, op. cit., p. 359.</a:t>
            </a:r>
            <a:endParaRPr lang="en-US" sz="1800" dirty="0" smtClean="0"/>
          </a:p>
          <a:p>
            <a:pPr>
              <a:lnSpc>
                <a:spcPct val="80000"/>
              </a:lnSpc>
            </a:pPr>
            <a:r>
              <a:rPr lang="en-US" altLang="zh-CN" sz="2800" dirty="0">
                <a:ea typeface="宋体" pitchFamily="2" charset="-122"/>
              </a:rPr>
              <a:t/>
            </a:r>
            <a:br>
              <a:rPr lang="en-US" altLang="zh-CN" sz="2800" dirty="0">
                <a:ea typeface="宋体" pitchFamily="2" charset="-122"/>
              </a:rPr>
            </a:b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12</a:t>
            </a:fld>
            <a:endParaRPr lang="nl-NL"/>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B2A645F5-F7A5-4CA4-9DF4-7BE18395DAB3}" type="datetime1">
              <a:rPr lang="en-GB" smtClean="0"/>
              <a:t>25/03/15</a:t>
            </a:fld>
            <a:endParaRPr lang="nl-NL"/>
          </a:p>
        </p:txBody>
      </p:sp>
      <p:sp>
        <p:nvSpPr>
          <p:cNvPr id="6" name="Tijdelijke aanduiding voor voettekst 5"/>
          <p:cNvSpPr>
            <a:spLocks noGrp="1"/>
          </p:cNvSpPr>
          <p:nvPr>
            <p:ph type="ftr" sz="quarter" idx="12"/>
          </p:nvPr>
        </p:nvSpPr>
        <p:spPr>
          <a:xfrm>
            <a:off x="454866" y="6078071"/>
            <a:ext cx="3269969" cy="433107"/>
          </a:xfrm>
        </p:spPr>
        <p:txBody>
          <a:bodyPr/>
          <a:lstStyle/>
          <a:p>
            <a:r>
              <a:rPr lang="en-GB" dirty="0" smtClean="0"/>
              <a:t>Cultures of mathematics IV New </a:t>
            </a:r>
            <a:r>
              <a:rPr lang="en-GB" dirty="0" err="1" smtClean="0"/>
              <a:t>Dehli</a:t>
            </a:r>
            <a:r>
              <a:rPr lang="en-GB" dirty="0" smtClean="0"/>
              <a:t> 2015</a:t>
            </a:r>
            <a:endParaRPr lang="nl-NL" dirty="0"/>
          </a:p>
        </p:txBody>
      </p:sp>
      <p:sp>
        <p:nvSpPr>
          <p:cNvPr id="194562" name="Rectangle 2"/>
          <p:cNvSpPr>
            <a:spLocks noGrp="1" noChangeArrowheads="1"/>
          </p:cNvSpPr>
          <p:nvPr>
            <p:ph type="title"/>
          </p:nvPr>
        </p:nvSpPr>
        <p:spPr/>
        <p:txBody>
          <a:bodyPr/>
          <a:lstStyle/>
          <a:p>
            <a:r>
              <a:rPr lang="en-US" sz="2500" dirty="0" smtClean="0">
                <a:solidFill>
                  <a:srgbClr val="ABB202"/>
                </a:solidFill>
              </a:rPr>
              <a:t>Inter-subjective</a:t>
            </a:r>
            <a:r>
              <a:rPr lang="en-US" sz="2500" dirty="0">
                <a:solidFill>
                  <a:srgbClr val="ABB202"/>
                </a:solidFill>
              </a:rPr>
              <a:t/>
            </a:r>
            <a:br>
              <a:rPr lang="en-US" sz="2500" dirty="0">
                <a:solidFill>
                  <a:srgbClr val="ABB202"/>
                </a:solidFill>
              </a:rPr>
            </a:br>
            <a:r>
              <a:rPr lang="en-US" sz="2500" dirty="0">
                <a:solidFill>
                  <a:srgbClr val="ABB202"/>
                </a:solidFill>
              </a:rPr>
              <a:t>	</a:t>
            </a:r>
            <a:r>
              <a:rPr lang="en-US" sz="2500" dirty="0" smtClean="0"/>
              <a:t>stage 5: final </a:t>
            </a:r>
            <a:r>
              <a:rPr lang="en-US" sz="2500" dirty="0"/>
              <a:t>stage of sedimentation.</a:t>
            </a:r>
          </a:p>
        </p:txBody>
      </p:sp>
      <p:sp>
        <p:nvSpPr>
          <p:cNvPr id="194563" name="Rectangle 3"/>
          <p:cNvSpPr>
            <a:spLocks noGrp="1" noChangeArrowheads="1"/>
          </p:cNvSpPr>
          <p:nvPr>
            <p:ph type="body" idx="1"/>
          </p:nvPr>
        </p:nvSpPr>
        <p:spPr/>
        <p:txBody>
          <a:bodyPr/>
          <a:lstStyle/>
          <a:p>
            <a:pPr>
              <a:lnSpc>
                <a:spcPct val="80000"/>
              </a:lnSpc>
            </a:pPr>
            <a:r>
              <a:rPr lang="en-US" sz="2400" dirty="0"/>
              <a:t>“What is lacking is the </a:t>
            </a:r>
            <a:r>
              <a:rPr lang="en-US" sz="2400" i="1" dirty="0"/>
              <a:t>persisting existence</a:t>
            </a:r>
            <a:r>
              <a:rPr lang="en-US" sz="2400" dirty="0"/>
              <a:t> of the “ideal objects” even during periods in which the inventor and his fellows are no longer wakefully so related or even are no longer alive. What is lacking is their continuing-to-be even when no one has [consciously] realized them in self-evidence.</a:t>
            </a:r>
          </a:p>
          <a:p>
            <a:pPr>
              <a:lnSpc>
                <a:spcPct val="80000"/>
              </a:lnSpc>
            </a:pPr>
            <a:r>
              <a:rPr lang="en-US" sz="2400" dirty="0"/>
              <a:t>The important function of written, documenting linguistic expression is that it makes communication possible without immediate or mediate personal address; it is, so to speak, communication become virtual.”</a:t>
            </a:r>
            <a:r>
              <a:rPr lang="en-US" altLang="zh-CN" sz="2400" dirty="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endParaRPr lang="en-US" altLang="zh-CN" sz="2400" dirty="0">
              <a:ea typeface="宋体" pitchFamily="2" charset="-122"/>
            </a:endParaRPr>
          </a:p>
          <a:p>
            <a:pPr>
              <a:lnSpc>
                <a:spcPct val="80000"/>
              </a:lnSpc>
            </a:pPr>
            <a:r>
              <a:rPr lang="en-US" altLang="zh-CN" sz="2400" dirty="0">
                <a:ea typeface="宋体" pitchFamily="2" charset="-122"/>
              </a:rPr>
              <a:t/>
            </a:r>
            <a:br>
              <a:rPr lang="en-US" altLang="zh-CN" sz="2400" dirty="0">
                <a:ea typeface="宋体" pitchFamily="2" charset="-122"/>
              </a:rPr>
            </a:br>
            <a:r>
              <a:rPr lang="en-US" altLang="zh-CN" sz="1800" dirty="0">
                <a:ea typeface="宋体" pitchFamily="2" charset="-122"/>
                <a:hlinkClick r:id="" action="ppaction://noaction"/>
              </a:rPr>
              <a:t>[</a:t>
            </a:r>
            <a:r>
              <a:rPr lang="en-US" altLang="zh-CN" sz="1800" dirty="0" err="1">
                <a:ea typeface="宋体" pitchFamily="2" charset="-122"/>
                <a:hlinkClick r:id="" action="ppaction://noaction"/>
              </a:rPr>
              <a:t>i</a:t>
            </a:r>
            <a:r>
              <a:rPr lang="en-US" altLang="zh-CN" sz="1800" dirty="0">
                <a:ea typeface="宋体" pitchFamily="2" charset="-122"/>
                <a:hlinkClick r:id="" action="ppaction://noaction"/>
              </a:rPr>
              <a:t>]</a:t>
            </a:r>
            <a:r>
              <a:rPr lang="en-US" altLang="zh-CN" sz="1800" dirty="0">
                <a:ea typeface="宋体" pitchFamily="2" charset="-122"/>
              </a:rPr>
              <a:t> Husserl, op. cit., p. 360.</a:t>
            </a: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13</a:t>
            </a:fld>
            <a:endParaRPr lang="nl-NL"/>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AECE73CB-88F4-43C6-9750-79505177DE8C}" type="datetime1">
              <a:rPr lang="en-GB" smtClean="0"/>
              <a:t>25/03/15</a:t>
            </a:fld>
            <a:endParaRPr lang="nl-NL"/>
          </a:p>
        </p:txBody>
      </p:sp>
      <p:sp>
        <p:nvSpPr>
          <p:cNvPr id="6" name="Tijdelijke aanduiding voor voettekst 5"/>
          <p:cNvSpPr>
            <a:spLocks noGrp="1"/>
          </p:cNvSpPr>
          <p:nvPr>
            <p:ph type="ftr" sz="quarter" idx="12"/>
          </p:nvPr>
        </p:nvSpPr>
        <p:spPr>
          <a:xfrm>
            <a:off x="468313" y="6091518"/>
            <a:ext cx="3041369" cy="433107"/>
          </a:xfrm>
        </p:spPr>
        <p:txBody>
          <a:bodyPr/>
          <a:lstStyle/>
          <a:p>
            <a:r>
              <a:rPr lang="en-GB" dirty="0" smtClean="0"/>
              <a:t>Cultures of mathematics IV New </a:t>
            </a:r>
            <a:r>
              <a:rPr lang="en-GB" dirty="0" err="1" smtClean="0"/>
              <a:t>Dehli</a:t>
            </a:r>
            <a:r>
              <a:rPr lang="en-GB" dirty="0" smtClean="0"/>
              <a:t> 2015</a:t>
            </a:r>
            <a:endParaRPr lang="nl-NL" dirty="0"/>
          </a:p>
        </p:txBody>
      </p:sp>
      <p:sp>
        <p:nvSpPr>
          <p:cNvPr id="184322" name="Rectangle 2"/>
          <p:cNvSpPr>
            <a:spLocks noGrp="1" noChangeArrowheads="1"/>
          </p:cNvSpPr>
          <p:nvPr>
            <p:ph type="title"/>
          </p:nvPr>
        </p:nvSpPr>
        <p:spPr/>
        <p:txBody>
          <a:bodyPr/>
          <a:lstStyle/>
          <a:p>
            <a:r>
              <a:rPr lang="en-US" dirty="0" smtClean="0"/>
              <a:t>Objectivity</a:t>
            </a:r>
            <a:endParaRPr lang="en-US" dirty="0"/>
          </a:p>
        </p:txBody>
      </p:sp>
      <p:sp>
        <p:nvSpPr>
          <p:cNvPr id="184323" name="Rectangle 3"/>
          <p:cNvSpPr>
            <a:spLocks noGrp="1" noChangeArrowheads="1"/>
          </p:cNvSpPr>
          <p:nvPr>
            <p:ph type="body" idx="1"/>
          </p:nvPr>
        </p:nvSpPr>
        <p:spPr/>
        <p:txBody>
          <a:bodyPr/>
          <a:lstStyle/>
          <a:p>
            <a:pPr>
              <a:lnSpc>
                <a:spcPct val="80000"/>
              </a:lnSpc>
            </a:pPr>
            <a:r>
              <a:rPr lang="en-US" sz="2400" dirty="0" smtClean="0"/>
              <a:t>The </a:t>
            </a:r>
            <a:r>
              <a:rPr lang="en-US" sz="2400" dirty="0"/>
              <a:t>Pythagorean theorem, [indeed] all of geometry, exists only once, no matter how often or even in what language it may be expressed. It is identically the same in the “original language” of Euclid and in all “translations”; </a:t>
            </a:r>
            <a:r>
              <a:rPr lang="en-US" sz="2400" dirty="0" smtClean="0"/>
              <a:t>[…].</a:t>
            </a:r>
            <a:r>
              <a:rPr lang="en-US" altLang="zh-CN" sz="2400" dirty="0" smtClean="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endParaRPr lang="en-US" altLang="zh-CN" sz="2400" dirty="0">
              <a:ea typeface="宋体" pitchFamily="2" charset="-122"/>
            </a:endParaRPr>
          </a:p>
          <a:p>
            <a:pPr>
              <a:lnSpc>
                <a:spcPct val="80000"/>
              </a:lnSpc>
            </a:pPr>
            <a:r>
              <a:rPr lang="en-US" altLang="zh-CN" sz="3200" dirty="0">
                <a:ea typeface="宋体" pitchFamily="2" charset="-122"/>
              </a:rPr>
              <a:t/>
            </a:r>
            <a:br>
              <a:rPr lang="en-US" altLang="zh-CN" sz="3200" dirty="0">
                <a:ea typeface="宋体" pitchFamily="2" charset="-122"/>
              </a:rPr>
            </a:br>
            <a:r>
              <a:rPr lang="en-US" altLang="zh-CN" sz="1800" dirty="0">
                <a:ea typeface="宋体" pitchFamily="2" charset="-122"/>
                <a:hlinkClick r:id="" action="ppaction://noaction"/>
              </a:rPr>
              <a:t>[</a:t>
            </a:r>
            <a:r>
              <a:rPr lang="en-US" altLang="zh-CN" sz="1800" dirty="0" err="1">
                <a:ea typeface="宋体" pitchFamily="2" charset="-122"/>
                <a:hlinkClick r:id="" action="ppaction://noaction"/>
              </a:rPr>
              <a:t>i</a:t>
            </a:r>
            <a:r>
              <a:rPr lang="en-US" altLang="zh-CN" sz="1800" dirty="0">
                <a:ea typeface="宋体" pitchFamily="2" charset="-122"/>
                <a:hlinkClick r:id="" action="ppaction://noaction"/>
              </a:rPr>
              <a:t>]</a:t>
            </a:r>
            <a:r>
              <a:rPr lang="en-US" altLang="zh-CN" sz="1800" dirty="0">
                <a:ea typeface="宋体" pitchFamily="2" charset="-122"/>
              </a:rPr>
              <a:t> Husserl, op. cit., p. 357.</a:t>
            </a: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14</a:t>
            </a:fld>
            <a:endParaRPr lang="nl-NL"/>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fld id="{F3333989-9412-414E-AE91-C069D7C35001}" type="datetime1">
              <a:rPr lang="en-GB" smtClean="0"/>
              <a:t>25/03/15</a:t>
            </a:fld>
            <a:endParaRPr lang="nl-NL"/>
          </a:p>
        </p:txBody>
      </p:sp>
      <p:sp>
        <p:nvSpPr>
          <p:cNvPr id="7" name="Tijdelijke aanduiding voor voettekst 6"/>
          <p:cNvSpPr>
            <a:spLocks noGrp="1"/>
          </p:cNvSpPr>
          <p:nvPr>
            <p:ph type="ftr" sz="quarter" idx="12"/>
          </p:nvPr>
        </p:nvSpPr>
        <p:spPr>
          <a:xfrm>
            <a:off x="468313" y="6104965"/>
            <a:ext cx="3108605" cy="419660"/>
          </a:xfrm>
        </p:spPr>
        <p:txBody>
          <a:bodyPr/>
          <a:lstStyle/>
          <a:p>
            <a:r>
              <a:rPr lang="en-GB" dirty="0" smtClean="0"/>
              <a:t>Cultures of mathematics IV New </a:t>
            </a:r>
            <a:r>
              <a:rPr lang="en-GB" dirty="0" err="1" smtClean="0"/>
              <a:t>Dehli</a:t>
            </a:r>
            <a:r>
              <a:rPr lang="en-GB" dirty="0" smtClean="0"/>
              <a:t> 2015</a:t>
            </a:r>
            <a:endParaRPr lang="nl-NL" dirty="0"/>
          </a:p>
        </p:txBody>
      </p:sp>
      <p:sp>
        <p:nvSpPr>
          <p:cNvPr id="185348" name="Rectangle 4"/>
          <p:cNvSpPr>
            <a:spLocks noGrp="1" noChangeArrowheads="1"/>
          </p:cNvSpPr>
          <p:nvPr>
            <p:ph type="title"/>
          </p:nvPr>
        </p:nvSpPr>
        <p:spPr/>
        <p:txBody>
          <a:bodyPr/>
          <a:lstStyle/>
          <a:p>
            <a:r>
              <a:rPr lang="en-US" dirty="0" smtClean="0"/>
              <a:t>Objectivity: </a:t>
            </a:r>
            <a:r>
              <a:rPr lang="en-US" sz="1800" dirty="0" smtClean="0"/>
              <a:t>Euclid (3C BC) &amp; Liu Hui (3C AD)</a:t>
            </a:r>
            <a:endParaRPr lang="en-US" sz="1800" dirty="0"/>
          </a:p>
        </p:txBody>
      </p:sp>
      <p:graphicFrame>
        <p:nvGraphicFramePr>
          <p:cNvPr id="185349" name="Object 5"/>
          <p:cNvGraphicFramePr>
            <a:graphicFrameLocks noGrp="1" noChangeAspect="1"/>
          </p:cNvGraphicFramePr>
          <p:nvPr>
            <p:ph sz="half" idx="1"/>
          </p:nvPr>
        </p:nvGraphicFramePr>
        <p:xfrm>
          <a:off x="454025" y="1801813"/>
          <a:ext cx="4187825" cy="4006850"/>
        </p:xfrm>
        <a:graphic>
          <a:graphicData uri="http://schemas.openxmlformats.org/presentationml/2006/ole">
            <mc:AlternateContent xmlns:mc="http://schemas.openxmlformats.org/markup-compatibility/2006">
              <mc:Choice xmlns:v="urn:schemas-microsoft-com:vml" Requires="v">
                <p:oleObj spid="_x0000_s185366" name="Grafiek" r:id="rId3" imgW="4191000" imgH="4010025" progId="MSGraph.Chart.8">
                  <p:embed followColorScheme="full"/>
                </p:oleObj>
              </mc:Choice>
              <mc:Fallback>
                <p:oleObj name="Grafiek" r:id="rId3" imgW="4191000" imgH="4010025" progId="MSGraph.Chart.8">
                  <p:embed followColorScheme="full"/>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25" y="1801813"/>
                        <a:ext cx="4187825" cy="4006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85355" name="Picture 11"/>
          <p:cNvPicPr>
            <a:picLocks noGrp="1" noChangeAspect="1" noChangeArrowheads="1"/>
          </p:cNvPicPr>
          <p:nvPr>
            <p:ph sz="half" idx="2"/>
          </p:nvPr>
        </p:nvPicPr>
        <p:blipFill>
          <a:blip r:embed="rId5" cstate="print"/>
          <a:srcRect/>
          <a:stretch>
            <a:fillRect/>
          </a:stretch>
        </p:blipFill>
        <p:spPr>
          <a:xfrm>
            <a:off x="5035550" y="2124075"/>
            <a:ext cx="3335338" cy="3360738"/>
          </a:xfrm>
        </p:spPr>
      </p:pic>
      <p:sp>
        <p:nvSpPr>
          <p:cNvPr id="2" name="Tijdelijke aanduiding voor dianummer 1"/>
          <p:cNvSpPr>
            <a:spLocks noGrp="1"/>
          </p:cNvSpPr>
          <p:nvPr>
            <p:ph type="sldNum" sz="quarter" idx="11"/>
          </p:nvPr>
        </p:nvSpPr>
        <p:spPr/>
        <p:txBody>
          <a:bodyPr/>
          <a:lstStyle/>
          <a:p>
            <a:fld id="{C6F31570-C3A4-4CA9-B6D2-980B54952650}" type="slidenum">
              <a:rPr lang="nl-NL" smtClean="0"/>
              <a:pPr/>
              <a:t>15</a:t>
            </a:fld>
            <a:endParaRPr lang="nl-NL"/>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1C66A89C-B095-4513-9421-91F49CEC88FF}" type="datetime1">
              <a:rPr lang="en-GB" smtClean="0"/>
              <a:t>25/03/15</a:t>
            </a:fld>
            <a:endParaRPr lang="nl-NL"/>
          </a:p>
        </p:txBody>
      </p:sp>
      <p:sp>
        <p:nvSpPr>
          <p:cNvPr id="6" name="Tijdelijke aanduiding voor voettekst 5"/>
          <p:cNvSpPr>
            <a:spLocks noGrp="1"/>
          </p:cNvSpPr>
          <p:nvPr>
            <p:ph type="ftr" sz="quarter" idx="12"/>
          </p:nvPr>
        </p:nvSpPr>
        <p:spPr>
          <a:xfrm>
            <a:off x="468313" y="6071016"/>
            <a:ext cx="3144317" cy="453609"/>
          </a:xfrm>
        </p:spPr>
        <p:txBody>
          <a:bodyPr/>
          <a:lstStyle/>
          <a:p>
            <a:r>
              <a:rPr lang="en-GB" dirty="0" smtClean="0"/>
              <a:t>Cultures of mathematics IV New </a:t>
            </a:r>
            <a:r>
              <a:rPr lang="en-GB" dirty="0" err="1" smtClean="0"/>
              <a:t>Dehli</a:t>
            </a:r>
            <a:r>
              <a:rPr lang="en-GB" dirty="0" smtClean="0"/>
              <a:t> 2015</a:t>
            </a:r>
            <a:endParaRPr lang="nl-NL" dirty="0"/>
          </a:p>
        </p:txBody>
      </p:sp>
      <p:sp>
        <p:nvSpPr>
          <p:cNvPr id="206850" name="Rectangle 2"/>
          <p:cNvSpPr>
            <a:spLocks noGrp="1" noChangeArrowheads="1"/>
          </p:cNvSpPr>
          <p:nvPr>
            <p:ph type="title"/>
          </p:nvPr>
        </p:nvSpPr>
        <p:spPr/>
        <p:txBody>
          <a:bodyPr/>
          <a:lstStyle/>
          <a:p>
            <a:r>
              <a:rPr lang="en-US" dirty="0"/>
              <a:t>	</a:t>
            </a:r>
            <a:r>
              <a:rPr lang="en-US" dirty="0" smtClean="0"/>
              <a:t>References</a:t>
            </a:r>
            <a:endParaRPr lang="en-US" dirty="0"/>
          </a:p>
        </p:txBody>
      </p:sp>
      <p:sp>
        <p:nvSpPr>
          <p:cNvPr id="206851" name="Rectangle 3"/>
          <p:cNvSpPr>
            <a:spLocks noGrp="1" noChangeArrowheads="1"/>
          </p:cNvSpPr>
          <p:nvPr>
            <p:ph type="body" idx="1"/>
          </p:nvPr>
        </p:nvSpPr>
        <p:spPr>
          <a:xfrm>
            <a:off x="88900" y="1528549"/>
            <a:ext cx="8931275" cy="4640239"/>
          </a:xfrm>
        </p:spPr>
        <p:txBody>
          <a:bodyPr/>
          <a:lstStyle/>
          <a:p>
            <a:pPr>
              <a:buFont typeface="Arial"/>
              <a:buChar char="•"/>
            </a:pPr>
            <a:r>
              <a:rPr lang="en-US" sz="1600" dirty="0"/>
              <a:t>Husserl, Edmund [1936] (1970). </a:t>
            </a:r>
            <a:r>
              <a:rPr lang="en-US" sz="1600" i="1" dirty="0"/>
              <a:t>The</a:t>
            </a:r>
            <a:r>
              <a:rPr lang="en-US" sz="1600" dirty="0"/>
              <a:t> </a:t>
            </a:r>
            <a:r>
              <a:rPr lang="en-US" sz="1600" i="1" dirty="0"/>
              <a:t>Origin of Geometry</a:t>
            </a:r>
            <a:r>
              <a:rPr lang="en-US" sz="1600" dirty="0"/>
              <a:t>. Appendix VI of </a:t>
            </a:r>
            <a:r>
              <a:rPr lang="en-US" sz="1600" i="1" dirty="0"/>
              <a:t>The Crisis of European Sciences and Transcendental Phenomenology. </a:t>
            </a:r>
            <a:r>
              <a:rPr lang="en-US" sz="1600" dirty="0"/>
              <a:t>Translated in English by David Carr, Evanston: Northwestern University Press.</a:t>
            </a:r>
            <a:endParaRPr lang="nl-NL" sz="1600" dirty="0"/>
          </a:p>
          <a:p>
            <a:pPr>
              <a:buFont typeface="Arial"/>
              <a:buChar char="•"/>
            </a:pPr>
            <a:r>
              <a:rPr lang="en-US" sz="1600" dirty="0"/>
              <a:t>1954: published as </a:t>
            </a:r>
            <a:r>
              <a:rPr lang="en-US" sz="1600" i="1" dirty="0" err="1"/>
              <a:t>Beilage</a:t>
            </a:r>
            <a:r>
              <a:rPr lang="en-US" sz="1600" i="1" dirty="0"/>
              <a:t> III</a:t>
            </a:r>
            <a:r>
              <a:rPr lang="en-US" sz="1600" dirty="0"/>
              <a:t> of the </a:t>
            </a:r>
            <a:r>
              <a:rPr lang="en-US" sz="1600" i="1" dirty="0" err="1"/>
              <a:t>Krisis</a:t>
            </a:r>
            <a:r>
              <a:rPr lang="en-US" sz="1600" dirty="0"/>
              <a:t> in </a:t>
            </a:r>
            <a:r>
              <a:rPr lang="en-US" sz="1600" i="1" dirty="0" err="1"/>
              <a:t>Husserliana</a:t>
            </a:r>
            <a:r>
              <a:rPr lang="en-US" sz="1600" dirty="0"/>
              <a:t>.</a:t>
            </a:r>
            <a:endParaRPr lang="nl-NL" sz="1600" dirty="0"/>
          </a:p>
          <a:p>
            <a:pPr>
              <a:buFont typeface="Arial"/>
              <a:buChar char="•"/>
            </a:pPr>
            <a:r>
              <a:rPr lang="en-US" sz="1600" dirty="0"/>
              <a:t>1962: French translation with an extended introduction by Jacques Derrida, </a:t>
            </a:r>
            <a:r>
              <a:rPr lang="en-US" sz="1600" i="1" dirty="0" err="1"/>
              <a:t>L’origine</a:t>
            </a:r>
            <a:r>
              <a:rPr lang="en-US" sz="1600" i="1" dirty="0"/>
              <a:t> de la </a:t>
            </a:r>
            <a:r>
              <a:rPr lang="en-US" sz="1600" i="1" dirty="0" err="1"/>
              <a:t>géométrie</a:t>
            </a:r>
            <a:r>
              <a:rPr lang="en-US" sz="1600" i="1" dirty="0"/>
              <a:t>.</a:t>
            </a:r>
            <a:endParaRPr lang="nl-NL" sz="1600" dirty="0"/>
          </a:p>
          <a:p>
            <a:pPr>
              <a:buFont typeface="Arial"/>
              <a:buChar char="•"/>
            </a:pPr>
            <a:r>
              <a:rPr lang="en-US" sz="1600" dirty="0"/>
              <a:t>1977: translated in Dutch by </a:t>
            </a:r>
            <a:r>
              <a:rPr lang="en-US" sz="1600" dirty="0" err="1"/>
              <a:t>Joris</a:t>
            </a:r>
            <a:r>
              <a:rPr lang="en-US" sz="1600" dirty="0"/>
              <a:t> </a:t>
            </a:r>
            <a:r>
              <a:rPr lang="en-US" sz="1600" dirty="0" err="1"/>
              <a:t>Duytschaever</a:t>
            </a:r>
            <a:r>
              <a:rPr lang="en-US" sz="1600" dirty="0"/>
              <a:t> with an introduction and an annotation by Rudolf Boehm, De </a:t>
            </a:r>
            <a:r>
              <a:rPr lang="en-US" sz="1600" dirty="0" err="1"/>
              <a:t>oorsprong</a:t>
            </a:r>
            <a:r>
              <a:rPr lang="en-US" sz="1600" dirty="0"/>
              <a:t> van de </a:t>
            </a:r>
            <a:r>
              <a:rPr lang="en-US" sz="1600" dirty="0" err="1"/>
              <a:t>meetkunde</a:t>
            </a:r>
            <a:r>
              <a:rPr lang="en-US" sz="1600" dirty="0"/>
              <a:t>.</a:t>
            </a:r>
            <a:endParaRPr lang="nl-NL" sz="1600" dirty="0"/>
          </a:p>
          <a:p>
            <a:pPr>
              <a:buFont typeface="Arial"/>
              <a:buChar char="•"/>
            </a:pPr>
            <a:endParaRPr lang="nl-NL" sz="1600" dirty="0"/>
          </a:p>
          <a:p>
            <a:pPr>
              <a:buFont typeface="Arial"/>
              <a:buChar char="•"/>
            </a:pPr>
            <a:r>
              <a:rPr lang="en-US" sz="1600" dirty="0"/>
              <a:t>Francois K. (2011) On the notion of a phenomenological constitution of objectivity. In: </a:t>
            </a:r>
            <a:r>
              <a:rPr lang="en-US" sz="1600" dirty="0" err="1"/>
              <a:t>Tymieniecka</a:t>
            </a:r>
            <a:r>
              <a:rPr lang="en-US" sz="1600" dirty="0"/>
              <a:t> A-T. (ed.) </a:t>
            </a:r>
            <a:r>
              <a:rPr lang="en-US" sz="1600" dirty="0" err="1"/>
              <a:t>Analecta</a:t>
            </a:r>
            <a:r>
              <a:rPr lang="en-US" sz="1600" dirty="0"/>
              <a:t> </a:t>
            </a:r>
            <a:r>
              <a:rPr lang="en-US" sz="1600" dirty="0" err="1"/>
              <a:t>Husserliana</a:t>
            </a:r>
            <a:r>
              <a:rPr lang="en-US" sz="1600" dirty="0"/>
              <a:t>, issue Transcendentalism overturned. </a:t>
            </a:r>
            <a:r>
              <a:rPr lang="en-GB" sz="1600" dirty="0"/>
              <a:t>Springer, Dordrecht: 121 - 137.</a:t>
            </a:r>
            <a:endParaRPr lang="nl-NL" sz="1600" dirty="0"/>
          </a:p>
          <a:p>
            <a:pPr>
              <a:buFont typeface="Arial"/>
              <a:buChar char="•"/>
            </a:pPr>
            <a:r>
              <a:rPr lang="en-GB" sz="1600" dirty="0" err="1"/>
              <a:t>Glasersfeld</a:t>
            </a:r>
            <a:r>
              <a:rPr lang="en-GB" sz="1600" dirty="0"/>
              <a:t> E. von (1995) Radical constructivism: A way of knowing and learning. </a:t>
            </a:r>
            <a:r>
              <a:rPr lang="en-GB" sz="1600" dirty="0" err="1"/>
              <a:t>Falmer</a:t>
            </a:r>
            <a:r>
              <a:rPr lang="en-GB" sz="1600" dirty="0"/>
              <a:t> Press, London.</a:t>
            </a:r>
            <a:endParaRPr lang="nl-NL" sz="1600" dirty="0"/>
          </a:p>
          <a:p>
            <a:pPr>
              <a:buFont typeface="Arial"/>
              <a:buChar char="•"/>
            </a:pPr>
            <a:r>
              <a:rPr lang="en-GB" sz="1600" dirty="0"/>
              <a:t>Martinez-Delgado A. (2002) Radical constructivism: Between realism and solipsism. Science Education 86(6): 840-855.</a:t>
            </a:r>
            <a:endParaRPr lang="nl-NL" sz="1600" dirty="0"/>
          </a:p>
          <a:p>
            <a:pPr marL="0" indent="-457200">
              <a:lnSpc>
                <a:spcPct val="80000"/>
              </a:lnSpc>
              <a:spcBef>
                <a:spcPts val="0"/>
              </a:spcBef>
              <a:buNone/>
            </a:pPr>
            <a:endParaRPr lang="en-US" sz="2000" i="1" dirty="0" smtClean="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16</a:t>
            </a:fld>
            <a:endParaRPr lang="nl-NL"/>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0ADD8436-3A33-4303-9D1D-7B588DFEB77F}" type="datetime1">
              <a:rPr lang="en-GB" smtClean="0"/>
              <a:t>25/03/15</a:t>
            </a:fld>
            <a:endParaRPr lang="nl-NL"/>
          </a:p>
        </p:txBody>
      </p:sp>
      <p:sp>
        <p:nvSpPr>
          <p:cNvPr id="6" name="Tijdelijke aanduiding voor voettekst 5"/>
          <p:cNvSpPr>
            <a:spLocks noGrp="1"/>
          </p:cNvSpPr>
          <p:nvPr>
            <p:ph type="ftr" sz="quarter" idx="12"/>
          </p:nvPr>
        </p:nvSpPr>
        <p:spPr>
          <a:xfrm>
            <a:off x="481760" y="6225989"/>
            <a:ext cx="3095158" cy="201706"/>
          </a:xfrm>
        </p:spPr>
        <p:txBody>
          <a:bodyPr/>
          <a:lstStyle/>
          <a:p>
            <a:r>
              <a:rPr lang="en-GB" dirty="0" smtClean="0"/>
              <a:t>Cultures of mathematics IV New </a:t>
            </a:r>
            <a:r>
              <a:rPr lang="en-GB" dirty="0" err="1" smtClean="0"/>
              <a:t>Dehli</a:t>
            </a:r>
            <a:r>
              <a:rPr lang="en-GB" dirty="0" smtClean="0"/>
              <a:t> 2015</a:t>
            </a:r>
            <a:endParaRPr lang="nl-NL" dirty="0"/>
          </a:p>
        </p:txBody>
      </p:sp>
      <p:sp>
        <p:nvSpPr>
          <p:cNvPr id="118786" name="Rectangle 2"/>
          <p:cNvSpPr>
            <a:spLocks noGrp="1" noChangeArrowheads="1"/>
          </p:cNvSpPr>
          <p:nvPr>
            <p:ph type="title"/>
          </p:nvPr>
        </p:nvSpPr>
        <p:spPr/>
        <p:txBody>
          <a:bodyPr/>
          <a:lstStyle/>
          <a:p>
            <a:r>
              <a:rPr lang="en-US" dirty="0" smtClean="0"/>
              <a:t>Overview</a:t>
            </a:r>
            <a:endParaRPr lang="en-US" dirty="0"/>
          </a:p>
        </p:txBody>
      </p:sp>
      <p:sp>
        <p:nvSpPr>
          <p:cNvPr id="118787" name="Rectangle 3"/>
          <p:cNvSpPr>
            <a:spLocks noGrp="1" noChangeArrowheads="1"/>
          </p:cNvSpPr>
          <p:nvPr>
            <p:ph type="body" idx="1"/>
          </p:nvPr>
        </p:nvSpPr>
        <p:spPr>
          <a:xfrm>
            <a:off x="203200" y="1989138"/>
            <a:ext cx="8816975" cy="4006850"/>
          </a:xfrm>
        </p:spPr>
        <p:txBody>
          <a:bodyPr/>
          <a:lstStyle/>
          <a:p>
            <a:pPr marL="0" indent="0">
              <a:lnSpc>
                <a:spcPct val="90000"/>
              </a:lnSpc>
              <a:buNone/>
            </a:pPr>
            <a:r>
              <a:rPr lang="en-US" sz="3200" dirty="0" smtClean="0"/>
              <a:t>Radical constructivism - phenomenology</a:t>
            </a:r>
            <a:endParaRPr lang="en-US" sz="3200" dirty="0"/>
          </a:p>
          <a:p>
            <a:pPr marL="0" indent="0">
              <a:lnSpc>
                <a:spcPct val="90000"/>
              </a:lnSpc>
              <a:buNone/>
            </a:pPr>
            <a:r>
              <a:rPr lang="en-US" altLang="zh-CN" sz="3200" dirty="0">
                <a:ea typeface="宋体" pitchFamily="2" charset="-122"/>
              </a:rPr>
              <a:t>Genesis of </a:t>
            </a:r>
            <a:r>
              <a:rPr lang="en-US" altLang="zh-CN" sz="3200" i="1" dirty="0">
                <a:ea typeface="宋体" pitchFamily="2" charset="-122"/>
              </a:rPr>
              <a:t>The Origin of Geometry</a:t>
            </a:r>
            <a:r>
              <a:rPr lang="en-US" altLang="zh-CN" sz="3200" dirty="0">
                <a:ea typeface="宋体" pitchFamily="2" charset="-122"/>
              </a:rPr>
              <a:t> </a:t>
            </a:r>
            <a:endParaRPr lang="en-US" altLang="zh-CN" sz="3200" dirty="0">
              <a:ea typeface="NSimSun" pitchFamily="49" charset="-122"/>
            </a:endParaRPr>
          </a:p>
          <a:p>
            <a:pPr marL="0" indent="0">
              <a:lnSpc>
                <a:spcPct val="90000"/>
              </a:lnSpc>
              <a:buNone/>
            </a:pPr>
            <a:r>
              <a:rPr lang="en-US" altLang="zh-CN" sz="3200" dirty="0">
                <a:ea typeface="宋体" pitchFamily="2" charset="-122"/>
              </a:rPr>
              <a:t>The process of the </a:t>
            </a:r>
            <a:r>
              <a:rPr lang="en-US" altLang="zh-CN" sz="3200" dirty="0" smtClean="0">
                <a:ea typeface="宋体" pitchFamily="2" charset="-122"/>
              </a:rPr>
              <a:t>constitution:</a:t>
            </a:r>
            <a:r>
              <a:rPr lang="en-US" altLang="zh-CN" sz="3200" dirty="0">
                <a:ea typeface="宋体" pitchFamily="2" charset="-122"/>
              </a:rPr>
              <a:t/>
            </a:r>
            <a:br>
              <a:rPr lang="en-US" altLang="zh-CN" sz="3200" dirty="0">
                <a:ea typeface="宋体" pitchFamily="2" charset="-122"/>
              </a:rPr>
            </a:br>
            <a:r>
              <a:rPr lang="en-US" altLang="zh-CN" sz="2000" dirty="0">
                <a:ea typeface="宋体" pitchFamily="2" charset="-122"/>
              </a:rPr>
              <a:t>From the original being-itself-there to the ideal objectivity</a:t>
            </a:r>
            <a:r>
              <a:rPr lang="en-US" altLang="zh-CN" sz="3200" dirty="0">
                <a:ea typeface="宋体" pitchFamily="2" charset="-122"/>
              </a:rPr>
              <a:t> </a:t>
            </a:r>
          </a:p>
          <a:p>
            <a:pPr marL="0" indent="0">
              <a:lnSpc>
                <a:spcPct val="90000"/>
              </a:lnSpc>
              <a:buNone/>
            </a:pPr>
            <a:r>
              <a:rPr lang="en-US" altLang="zh-CN" sz="3200" dirty="0" smtClean="0">
                <a:ea typeface="宋体" pitchFamily="2" charset="-122"/>
              </a:rPr>
              <a:t>Discussion</a:t>
            </a:r>
            <a:endParaRPr lang="en-US" altLang="zh-CN" sz="3200" dirty="0">
              <a:ea typeface="宋体" pitchFamily="2" charset="-122"/>
            </a:endParaRPr>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2</a:t>
            </a:fld>
            <a:endParaRPr lang="nl-NL"/>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0ADD8436-3A33-4303-9D1D-7B588DFEB77F}" type="datetime1">
              <a:rPr lang="en-GB" smtClean="0"/>
              <a:t>25/03/15</a:t>
            </a:fld>
            <a:endParaRPr lang="nl-NL"/>
          </a:p>
        </p:txBody>
      </p:sp>
      <p:sp>
        <p:nvSpPr>
          <p:cNvPr id="6" name="Tijdelijke aanduiding voor voettekst 5"/>
          <p:cNvSpPr>
            <a:spLocks noGrp="1"/>
          </p:cNvSpPr>
          <p:nvPr>
            <p:ph type="ftr" sz="quarter" idx="12"/>
          </p:nvPr>
        </p:nvSpPr>
        <p:spPr>
          <a:xfrm>
            <a:off x="481760" y="6225989"/>
            <a:ext cx="3095158" cy="201706"/>
          </a:xfrm>
        </p:spPr>
        <p:txBody>
          <a:bodyPr/>
          <a:lstStyle/>
          <a:p>
            <a:r>
              <a:rPr lang="en-GB" dirty="0" smtClean="0"/>
              <a:t>Cultures of mathematics IV New </a:t>
            </a:r>
            <a:r>
              <a:rPr lang="en-GB" dirty="0" err="1" smtClean="0"/>
              <a:t>Dehli</a:t>
            </a:r>
            <a:r>
              <a:rPr lang="en-GB" dirty="0" smtClean="0"/>
              <a:t> 2015</a:t>
            </a:r>
            <a:endParaRPr lang="nl-NL" dirty="0"/>
          </a:p>
        </p:txBody>
      </p:sp>
      <p:sp>
        <p:nvSpPr>
          <p:cNvPr id="118786" name="Rectangle 2"/>
          <p:cNvSpPr>
            <a:spLocks noGrp="1" noChangeArrowheads="1"/>
          </p:cNvSpPr>
          <p:nvPr>
            <p:ph type="title"/>
          </p:nvPr>
        </p:nvSpPr>
        <p:spPr/>
        <p:txBody>
          <a:bodyPr/>
          <a:lstStyle/>
          <a:p>
            <a:r>
              <a:rPr lang="en-US" sz="3600" dirty="0" smtClean="0"/>
              <a:t>Radical constructivism criticized </a:t>
            </a:r>
            <a:endParaRPr lang="en-US" sz="3600" dirty="0"/>
          </a:p>
        </p:txBody>
      </p:sp>
      <p:sp>
        <p:nvSpPr>
          <p:cNvPr id="118787" name="Rectangle 3"/>
          <p:cNvSpPr>
            <a:spLocks noGrp="1" noChangeArrowheads="1"/>
          </p:cNvSpPr>
          <p:nvPr>
            <p:ph type="body" idx="1"/>
          </p:nvPr>
        </p:nvSpPr>
        <p:spPr>
          <a:xfrm>
            <a:off x="203200" y="1989138"/>
            <a:ext cx="8816975" cy="4006850"/>
          </a:xfrm>
        </p:spPr>
        <p:txBody>
          <a:bodyPr/>
          <a:lstStyle/>
          <a:p>
            <a:pPr marL="0" indent="0">
              <a:lnSpc>
                <a:spcPct val="90000"/>
              </a:lnSpc>
              <a:buNone/>
            </a:pPr>
            <a:r>
              <a:rPr lang="en-US" sz="3200" dirty="0" smtClean="0"/>
              <a:t>Radical subjectivism – solipsism</a:t>
            </a:r>
          </a:p>
          <a:p>
            <a:pPr marL="0" indent="0">
              <a:lnSpc>
                <a:spcPct val="90000"/>
              </a:lnSpc>
              <a:buNone/>
            </a:pPr>
            <a:r>
              <a:rPr lang="en-US" sz="2000" dirty="0" smtClean="0"/>
              <a:t>“</a:t>
            </a:r>
            <a:r>
              <a:rPr lang="en-US" sz="2000" dirty="0"/>
              <a:t>But all kinds of experience are essentially subjective, and though I may find reasons to believe that my experience may not be unlike yours, I have no way of knowing that it is the same. The experience and interpretation of language are no exception.” (von Glasersfeld 1995: 1)</a:t>
            </a:r>
            <a:endParaRPr lang="en-US" sz="2000" dirty="0" smtClean="0"/>
          </a:p>
          <a:p>
            <a:pPr marL="0" indent="0">
              <a:lnSpc>
                <a:spcPct val="90000"/>
              </a:lnSpc>
              <a:buNone/>
            </a:pPr>
            <a:r>
              <a:rPr lang="en-US" altLang="zh-CN" sz="3200" dirty="0" smtClean="0">
                <a:ea typeface="宋体" pitchFamily="2" charset="-122"/>
              </a:rPr>
              <a:t>(late) Husserl</a:t>
            </a:r>
            <a:endParaRPr lang="en-US" altLang="zh-CN" sz="3200" dirty="0">
              <a:ea typeface="宋体" pitchFamily="2" charset="-122"/>
            </a:endParaRPr>
          </a:p>
          <a:p>
            <a:pPr marL="0" indent="0">
              <a:lnSpc>
                <a:spcPct val="90000"/>
              </a:lnSpc>
              <a:buNone/>
            </a:pPr>
            <a:r>
              <a:rPr lang="en-US" sz="2000" dirty="0"/>
              <a:t>Husserl formulates the foundation of the constitution of the objects of all sciences. </a:t>
            </a:r>
            <a:r>
              <a:rPr lang="en-US" sz="2000" dirty="0" smtClean="0"/>
              <a:t>This </a:t>
            </a:r>
            <a:r>
              <a:rPr lang="en-US" sz="2000" dirty="0"/>
              <a:t>constitution is a human praxis of knowledge or to speak in Husserl’s terminology, an intentional process of consciousness, which constitute the objectivity of real objects.</a:t>
            </a:r>
            <a:endParaRPr lang="en-US" altLang="zh-CN" sz="2000" dirty="0">
              <a:ea typeface="宋体" pitchFamily="2" charset="-122"/>
            </a:endParaRPr>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3</a:t>
            </a:fld>
            <a:endParaRPr lang="nl-NL"/>
          </a:p>
        </p:txBody>
      </p:sp>
    </p:spTree>
    <p:extLst>
      <p:ext uri="{BB962C8B-B14F-4D97-AF65-F5344CB8AC3E}">
        <p14:creationId xmlns:p14="http://schemas.microsoft.com/office/powerpoint/2010/main" val="32140655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AF059A34-CF59-49C3-AFC4-4C19A1E98C69}" type="datetime1">
              <a:rPr lang="en-GB" smtClean="0"/>
              <a:t>25/03/15</a:t>
            </a:fld>
            <a:endParaRPr lang="nl-NL"/>
          </a:p>
        </p:txBody>
      </p:sp>
      <p:sp>
        <p:nvSpPr>
          <p:cNvPr id="6" name="Tijdelijke aanduiding voor voettekst 5"/>
          <p:cNvSpPr>
            <a:spLocks noGrp="1"/>
          </p:cNvSpPr>
          <p:nvPr>
            <p:ph type="ftr" sz="quarter" idx="12"/>
          </p:nvPr>
        </p:nvSpPr>
        <p:spPr>
          <a:xfrm>
            <a:off x="468313" y="6104965"/>
            <a:ext cx="3095158" cy="419660"/>
          </a:xfrm>
        </p:spPr>
        <p:txBody>
          <a:bodyPr/>
          <a:lstStyle/>
          <a:p>
            <a:r>
              <a:rPr lang="en-GB" dirty="0" smtClean="0"/>
              <a:t>Cultures of mathematics IV New </a:t>
            </a:r>
            <a:r>
              <a:rPr lang="en-GB" dirty="0" err="1" smtClean="0"/>
              <a:t>Dehli</a:t>
            </a:r>
            <a:r>
              <a:rPr lang="en-GB" dirty="0" smtClean="0"/>
              <a:t> 2015</a:t>
            </a:r>
            <a:endParaRPr lang="nl-NL" dirty="0"/>
          </a:p>
        </p:txBody>
      </p:sp>
      <p:sp>
        <p:nvSpPr>
          <p:cNvPr id="178178" name="Rectangle 2"/>
          <p:cNvSpPr>
            <a:spLocks noGrp="1" noChangeArrowheads="1"/>
          </p:cNvSpPr>
          <p:nvPr>
            <p:ph type="title"/>
          </p:nvPr>
        </p:nvSpPr>
        <p:spPr/>
        <p:txBody>
          <a:bodyPr/>
          <a:lstStyle/>
          <a:p>
            <a:r>
              <a:rPr lang="en-US" sz="3200" dirty="0" smtClean="0"/>
              <a:t>Genesis</a:t>
            </a:r>
            <a:r>
              <a:rPr lang="en-US" sz="3200" i="1" dirty="0"/>
              <a:t> The</a:t>
            </a:r>
            <a:r>
              <a:rPr lang="en-US" sz="3200" dirty="0"/>
              <a:t> </a:t>
            </a:r>
            <a:r>
              <a:rPr lang="en-US" sz="3200" i="1" dirty="0"/>
              <a:t>Origin of Geometry</a:t>
            </a:r>
            <a:r>
              <a:rPr lang="en-US" sz="3200" dirty="0"/>
              <a:t> </a:t>
            </a:r>
          </a:p>
        </p:txBody>
      </p:sp>
      <p:sp>
        <p:nvSpPr>
          <p:cNvPr id="178179" name="Rectangle 3"/>
          <p:cNvSpPr>
            <a:spLocks noGrp="1" noChangeArrowheads="1"/>
          </p:cNvSpPr>
          <p:nvPr>
            <p:ph type="body" idx="1"/>
          </p:nvPr>
        </p:nvSpPr>
        <p:spPr>
          <a:xfrm>
            <a:off x="0" y="1476375"/>
            <a:ext cx="9020175" cy="4745038"/>
          </a:xfrm>
        </p:spPr>
        <p:txBody>
          <a:bodyPr/>
          <a:lstStyle/>
          <a:p>
            <a:pPr>
              <a:lnSpc>
                <a:spcPct val="80000"/>
              </a:lnSpc>
            </a:pPr>
            <a:r>
              <a:rPr lang="en-US" sz="1800" dirty="0">
                <a:solidFill>
                  <a:srgbClr val="ABB202"/>
                </a:solidFill>
              </a:rPr>
              <a:t>1936</a:t>
            </a:r>
            <a:r>
              <a:rPr lang="en-US" sz="1800" dirty="0"/>
              <a:t>: text is written</a:t>
            </a:r>
          </a:p>
          <a:p>
            <a:pPr>
              <a:lnSpc>
                <a:spcPct val="80000"/>
              </a:lnSpc>
            </a:pPr>
            <a:endParaRPr lang="en-US" sz="1800" dirty="0"/>
          </a:p>
          <a:p>
            <a:pPr>
              <a:lnSpc>
                <a:spcPct val="80000"/>
              </a:lnSpc>
            </a:pPr>
            <a:r>
              <a:rPr lang="en-US" sz="1800" dirty="0">
                <a:solidFill>
                  <a:srgbClr val="ABB202"/>
                </a:solidFill>
              </a:rPr>
              <a:t>1939</a:t>
            </a:r>
            <a:r>
              <a:rPr lang="en-US" sz="1800" dirty="0"/>
              <a:t>: first posthumously published by </a:t>
            </a:r>
            <a:r>
              <a:rPr lang="en-US" sz="1800" dirty="0" err="1"/>
              <a:t>Eugen</a:t>
            </a:r>
            <a:r>
              <a:rPr lang="en-US" sz="1800" dirty="0"/>
              <a:t> Fink</a:t>
            </a:r>
          </a:p>
          <a:p>
            <a:pPr>
              <a:lnSpc>
                <a:spcPct val="80000"/>
              </a:lnSpc>
            </a:pPr>
            <a:r>
              <a:rPr lang="en-US" sz="1800" dirty="0" err="1"/>
              <a:t>Brussels’s</a:t>
            </a:r>
            <a:r>
              <a:rPr lang="en-US" sz="1800" dirty="0"/>
              <a:t> </a:t>
            </a:r>
            <a:r>
              <a:rPr lang="en-US" sz="1800" i="1" dirty="0"/>
              <a:t>Revue </a:t>
            </a:r>
            <a:r>
              <a:rPr lang="en-US" sz="1800" i="1" dirty="0" err="1"/>
              <a:t>Internationale</a:t>
            </a:r>
            <a:r>
              <a:rPr lang="en-US" sz="1800" i="1" dirty="0"/>
              <a:t> de </a:t>
            </a:r>
            <a:r>
              <a:rPr lang="en-US" sz="1800" i="1" dirty="0" err="1"/>
              <a:t>Philosophie</a:t>
            </a:r>
            <a:r>
              <a:rPr lang="en-US" sz="1800" i="1" dirty="0"/>
              <a:t>.</a:t>
            </a:r>
          </a:p>
          <a:p>
            <a:pPr>
              <a:lnSpc>
                <a:spcPct val="80000"/>
              </a:lnSpc>
            </a:pPr>
            <a:r>
              <a:rPr lang="en-US" sz="1800" i="1" dirty="0"/>
              <a:t>Die </a:t>
            </a:r>
            <a:r>
              <a:rPr lang="en-US" sz="1800" i="1" dirty="0" err="1"/>
              <a:t>Frage</a:t>
            </a:r>
            <a:r>
              <a:rPr lang="en-US" sz="1800" i="1" dirty="0"/>
              <a:t> </a:t>
            </a:r>
            <a:r>
              <a:rPr lang="en-US" sz="1800" i="1" dirty="0" err="1"/>
              <a:t>nach</a:t>
            </a:r>
            <a:r>
              <a:rPr lang="en-US" sz="1800" i="1" dirty="0"/>
              <a:t> </a:t>
            </a:r>
            <a:r>
              <a:rPr lang="en-US" sz="1800" i="1" dirty="0" err="1"/>
              <a:t>dem</a:t>
            </a:r>
            <a:r>
              <a:rPr lang="en-US" sz="1800" i="1" dirty="0"/>
              <a:t> </a:t>
            </a:r>
            <a:r>
              <a:rPr lang="en-US" sz="1800" i="1" dirty="0" err="1"/>
              <a:t>Ursprung</a:t>
            </a:r>
            <a:r>
              <a:rPr lang="en-US" sz="1800" i="1" dirty="0"/>
              <a:t> </a:t>
            </a:r>
            <a:r>
              <a:rPr lang="en-US" sz="1800" i="1" dirty="0" err="1"/>
              <a:t>der</a:t>
            </a:r>
            <a:r>
              <a:rPr lang="en-US" sz="1800" i="1" dirty="0"/>
              <a:t> </a:t>
            </a:r>
            <a:r>
              <a:rPr lang="en-US" sz="1800" i="1" dirty="0" err="1"/>
              <a:t>Geometrie</a:t>
            </a:r>
            <a:r>
              <a:rPr lang="en-US" sz="1800" i="1" dirty="0"/>
              <a:t> </a:t>
            </a:r>
            <a:r>
              <a:rPr lang="en-US" sz="1800" i="1" dirty="0" err="1"/>
              <a:t>als</a:t>
            </a:r>
            <a:r>
              <a:rPr lang="en-US" sz="1800" i="1" dirty="0"/>
              <a:t> </a:t>
            </a:r>
            <a:r>
              <a:rPr lang="en-US" sz="1800" i="1" dirty="0" err="1"/>
              <a:t>intentionalhistorisches</a:t>
            </a:r>
            <a:r>
              <a:rPr lang="en-US" sz="1800" i="1" dirty="0"/>
              <a:t> Problem</a:t>
            </a:r>
          </a:p>
          <a:p>
            <a:pPr>
              <a:lnSpc>
                <a:spcPct val="80000"/>
              </a:lnSpc>
            </a:pPr>
            <a:endParaRPr lang="en-US" sz="1800" dirty="0"/>
          </a:p>
          <a:p>
            <a:pPr>
              <a:lnSpc>
                <a:spcPct val="80000"/>
              </a:lnSpc>
            </a:pPr>
            <a:r>
              <a:rPr lang="en-US" sz="1800" dirty="0">
                <a:solidFill>
                  <a:srgbClr val="ABB202"/>
                </a:solidFill>
              </a:rPr>
              <a:t>1954</a:t>
            </a:r>
            <a:r>
              <a:rPr lang="en-US" sz="1800" dirty="0"/>
              <a:t>: published as </a:t>
            </a:r>
            <a:r>
              <a:rPr lang="en-US" sz="1800" i="1" dirty="0" err="1"/>
              <a:t>Beilage</a:t>
            </a:r>
            <a:r>
              <a:rPr lang="en-US" sz="1800" i="1" dirty="0"/>
              <a:t> III</a:t>
            </a:r>
            <a:r>
              <a:rPr lang="en-US" sz="1800" dirty="0"/>
              <a:t> of the </a:t>
            </a:r>
            <a:r>
              <a:rPr lang="en-US" sz="1800" i="1" dirty="0" err="1"/>
              <a:t>Krisis</a:t>
            </a:r>
            <a:r>
              <a:rPr lang="en-US" sz="1800" dirty="0"/>
              <a:t> in </a:t>
            </a:r>
            <a:r>
              <a:rPr lang="en-US" sz="1800" i="1" dirty="0" err="1"/>
              <a:t>Husserliana</a:t>
            </a:r>
            <a:r>
              <a:rPr lang="en-US" sz="1800" dirty="0"/>
              <a:t>.</a:t>
            </a:r>
          </a:p>
          <a:p>
            <a:pPr>
              <a:lnSpc>
                <a:spcPct val="80000"/>
              </a:lnSpc>
            </a:pPr>
            <a:endParaRPr lang="en-US" sz="1800" dirty="0"/>
          </a:p>
          <a:p>
            <a:pPr>
              <a:lnSpc>
                <a:spcPct val="80000"/>
              </a:lnSpc>
            </a:pPr>
            <a:r>
              <a:rPr lang="en-US" sz="1800" dirty="0">
                <a:solidFill>
                  <a:srgbClr val="ABB202"/>
                </a:solidFill>
              </a:rPr>
              <a:t>1962</a:t>
            </a:r>
            <a:r>
              <a:rPr lang="en-US" sz="1800" dirty="0"/>
              <a:t>: French translation with an extended introduction by Jacques Derrida</a:t>
            </a:r>
            <a:endParaRPr lang="en-US" sz="1800" i="1" dirty="0"/>
          </a:p>
          <a:p>
            <a:pPr>
              <a:lnSpc>
                <a:spcPct val="80000"/>
              </a:lnSpc>
            </a:pPr>
            <a:r>
              <a:rPr lang="en-US" sz="1800" i="1" dirty="0" err="1"/>
              <a:t>L’origine</a:t>
            </a:r>
            <a:r>
              <a:rPr lang="en-US" sz="1800" i="1" dirty="0"/>
              <a:t> de la </a:t>
            </a:r>
            <a:r>
              <a:rPr lang="en-US" sz="1800" i="1" dirty="0" err="1"/>
              <a:t>géométrie</a:t>
            </a:r>
            <a:endParaRPr lang="en-US" sz="1800" i="1" dirty="0"/>
          </a:p>
          <a:p>
            <a:pPr>
              <a:lnSpc>
                <a:spcPct val="80000"/>
              </a:lnSpc>
            </a:pPr>
            <a:endParaRPr lang="en-US" sz="1800" dirty="0"/>
          </a:p>
          <a:p>
            <a:pPr>
              <a:lnSpc>
                <a:spcPct val="80000"/>
              </a:lnSpc>
            </a:pPr>
            <a:r>
              <a:rPr lang="en-US" sz="1800" dirty="0">
                <a:solidFill>
                  <a:srgbClr val="ABB202"/>
                </a:solidFill>
              </a:rPr>
              <a:t>1970</a:t>
            </a:r>
            <a:r>
              <a:rPr lang="en-US" sz="1800" dirty="0"/>
              <a:t>: translated in English by David Carr</a:t>
            </a:r>
            <a:endParaRPr lang="en-US" sz="1800" i="1" dirty="0"/>
          </a:p>
          <a:p>
            <a:pPr>
              <a:lnSpc>
                <a:spcPct val="80000"/>
              </a:lnSpc>
            </a:pPr>
            <a:r>
              <a:rPr lang="en-US" sz="1800" i="1" dirty="0"/>
              <a:t>The</a:t>
            </a:r>
            <a:r>
              <a:rPr lang="en-US" sz="1800" dirty="0"/>
              <a:t> </a:t>
            </a:r>
            <a:r>
              <a:rPr lang="en-US" sz="1800" i="1" dirty="0"/>
              <a:t>Origin of Geometry</a:t>
            </a:r>
            <a:r>
              <a:rPr lang="en-US" sz="1800" dirty="0"/>
              <a:t> in </a:t>
            </a:r>
            <a:r>
              <a:rPr lang="en-US" sz="1800" i="1" dirty="0"/>
              <a:t>The Crisis of European Sciences and Transcendental Phenomenology</a:t>
            </a:r>
          </a:p>
          <a:p>
            <a:pPr>
              <a:lnSpc>
                <a:spcPct val="80000"/>
              </a:lnSpc>
            </a:pPr>
            <a:endParaRPr lang="en-US" sz="1800" dirty="0"/>
          </a:p>
          <a:p>
            <a:pPr>
              <a:lnSpc>
                <a:spcPct val="80000"/>
              </a:lnSpc>
            </a:pPr>
            <a:r>
              <a:rPr lang="en-US" sz="1800" dirty="0">
                <a:solidFill>
                  <a:srgbClr val="ABB202"/>
                </a:solidFill>
              </a:rPr>
              <a:t>1977</a:t>
            </a:r>
            <a:r>
              <a:rPr lang="en-US" sz="1800" dirty="0"/>
              <a:t>: translated in Dutch by </a:t>
            </a:r>
            <a:r>
              <a:rPr lang="en-US" sz="1800" dirty="0" err="1"/>
              <a:t>Joris</a:t>
            </a:r>
            <a:r>
              <a:rPr lang="en-US" sz="1800" dirty="0"/>
              <a:t> </a:t>
            </a:r>
            <a:r>
              <a:rPr lang="en-US" sz="1800" dirty="0" err="1"/>
              <a:t>Duytschaever</a:t>
            </a:r>
            <a:r>
              <a:rPr lang="en-US" sz="1800" dirty="0"/>
              <a:t> with an introduction and an annotation by Rudolf Boehm</a:t>
            </a:r>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4</a:t>
            </a:fld>
            <a:endParaRPr lang="nl-NL"/>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32FA0F4D-BB37-4CA0-9EB4-3ECC379670DD}" type="datetime1">
              <a:rPr lang="en-GB" smtClean="0"/>
              <a:t>25/03/15</a:t>
            </a:fld>
            <a:endParaRPr lang="nl-NL"/>
          </a:p>
        </p:txBody>
      </p:sp>
      <p:sp>
        <p:nvSpPr>
          <p:cNvPr id="6" name="Tijdelijke aanduiding voor voettekst 5"/>
          <p:cNvSpPr>
            <a:spLocks noGrp="1"/>
          </p:cNvSpPr>
          <p:nvPr>
            <p:ph type="ftr" sz="quarter" idx="12"/>
          </p:nvPr>
        </p:nvSpPr>
        <p:spPr>
          <a:xfrm>
            <a:off x="468313" y="6037729"/>
            <a:ext cx="3162393" cy="486896"/>
          </a:xfrm>
        </p:spPr>
        <p:txBody>
          <a:bodyPr/>
          <a:lstStyle/>
          <a:p>
            <a:r>
              <a:rPr lang="en-GB" smtClean="0"/>
              <a:t>Cultures of mathematics IV New Dehli 2015</a:t>
            </a:r>
            <a:endParaRPr lang="nl-NL"/>
          </a:p>
        </p:txBody>
      </p:sp>
      <p:sp>
        <p:nvSpPr>
          <p:cNvPr id="183298" name="Rectangle 2"/>
          <p:cNvSpPr>
            <a:spLocks noGrp="1" noChangeArrowheads="1"/>
          </p:cNvSpPr>
          <p:nvPr>
            <p:ph type="title"/>
          </p:nvPr>
        </p:nvSpPr>
        <p:spPr/>
        <p:txBody>
          <a:bodyPr/>
          <a:lstStyle/>
          <a:p>
            <a:r>
              <a:rPr lang="en-US" dirty="0" smtClean="0"/>
              <a:t>Central question</a:t>
            </a:r>
            <a:endParaRPr lang="en-US" dirty="0"/>
          </a:p>
        </p:txBody>
      </p:sp>
      <p:sp>
        <p:nvSpPr>
          <p:cNvPr id="183299" name="Rectangle 3"/>
          <p:cNvSpPr>
            <a:spLocks noGrp="1" noChangeArrowheads="1"/>
          </p:cNvSpPr>
          <p:nvPr>
            <p:ph type="body" idx="1"/>
          </p:nvPr>
        </p:nvSpPr>
        <p:spPr/>
        <p:txBody>
          <a:bodyPr/>
          <a:lstStyle/>
          <a:p>
            <a:pPr>
              <a:lnSpc>
                <a:spcPct val="80000"/>
              </a:lnSpc>
            </a:pPr>
            <a:r>
              <a:rPr lang="en-US" sz="2400" dirty="0" smtClean="0"/>
              <a:t>Our </a:t>
            </a:r>
            <a:r>
              <a:rPr lang="en-US" sz="2400" dirty="0"/>
              <a:t>problem now concerns precisely the ideal objects which are thematic in geometry: how does geometrical ideality (just like that of all sciences) proceed from its primary intrapersonal origin, where it is a structure within the conscious space of the first inventor’s soul, to its ideal objectivity</a:t>
            </a:r>
            <a:r>
              <a:rPr lang="en-US" sz="2400" dirty="0" smtClean="0"/>
              <a:t>?</a:t>
            </a:r>
            <a:r>
              <a:rPr lang="en-US" altLang="zh-CN" sz="2400" dirty="0" smtClean="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endParaRPr lang="en-US" altLang="zh-CN" sz="2400" dirty="0">
              <a:ea typeface="宋体" pitchFamily="2" charset="-122"/>
            </a:endParaRPr>
          </a:p>
          <a:p>
            <a:pPr>
              <a:lnSpc>
                <a:spcPct val="80000"/>
              </a:lnSpc>
            </a:pPr>
            <a:r>
              <a:rPr lang="en-US" altLang="zh-CN" sz="3200" dirty="0">
                <a:ea typeface="宋体" pitchFamily="2" charset="-122"/>
              </a:rPr>
              <a:t/>
            </a:r>
            <a:br>
              <a:rPr lang="en-US" altLang="zh-CN" sz="3200" dirty="0">
                <a:ea typeface="宋体" pitchFamily="2" charset="-122"/>
              </a:rPr>
            </a:br>
            <a:r>
              <a:rPr lang="en-US" altLang="zh-CN" sz="1800" dirty="0">
                <a:ea typeface="宋体" pitchFamily="2" charset="-122"/>
                <a:hlinkClick r:id="" action="ppaction://noaction"/>
              </a:rPr>
              <a:t>[</a:t>
            </a:r>
            <a:r>
              <a:rPr lang="en-US" altLang="zh-CN" sz="1800" dirty="0" err="1">
                <a:ea typeface="宋体" pitchFamily="2" charset="-122"/>
                <a:hlinkClick r:id="" action="ppaction://noaction"/>
              </a:rPr>
              <a:t>i</a:t>
            </a:r>
            <a:r>
              <a:rPr lang="en-US" altLang="zh-CN" sz="1800" dirty="0">
                <a:ea typeface="宋体" pitchFamily="2" charset="-122"/>
                <a:hlinkClick r:id="" action="ppaction://noaction"/>
              </a:rPr>
              <a:t>]</a:t>
            </a:r>
            <a:r>
              <a:rPr lang="en-US" altLang="zh-CN" sz="1800" dirty="0">
                <a:ea typeface="宋体" pitchFamily="2" charset="-122"/>
              </a:rPr>
              <a:t> Husserl, </a:t>
            </a:r>
            <a:r>
              <a:rPr lang="en-US" altLang="zh-CN" sz="1800" dirty="0" smtClean="0">
                <a:ea typeface="宋体" pitchFamily="2" charset="-122"/>
              </a:rPr>
              <a:t>1970, </a:t>
            </a:r>
            <a:r>
              <a:rPr lang="en-US" altLang="zh-CN" sz="1800" dirty="0">
                <a:ea typeface="宋体" pitchFamily="2" charset="-122"/>
              </a:rPr>
              <a:t>pp. 357-358.</a:t>
            </a: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5</a:t>
            </a:fld>
            <a:endParaRPr lang="nl-NL"/>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CD33D549-F182-4EBB-B7DA-20A085391377}" type="datetime1">
              <a:rPr lang="en-GB" smtClean="0"/>
              <a:t>25/03/15</a:t>
            </a:fld>
            <a:endParaRPr lang="nl-NL"/>
          </a:p>
        </p:txBody>
      </p:sp>
      <p:sp>
        <p:nvSpPr>
          <p:cNvPr id="6" name="Tijdelijke aanduiding voor voettekst 5"/>
          <p:cNvSpPr>
            <a:spLocks noGrp="1"/>
          </p:cNvSpPr>
          <p:nvPr>
            <p:ph type="ftr" sz="quarter" idx="12"/>
          </p:nvPr>
        </p:nvSpPr>
        <p:spPr>
          <a:xfrm>
            <a:off x="468313" y="6118412"/>
            <a:ext cx="3229628" cy="406213"/>
          </a:xfrm>
        </p:spPr>
        <p:txBody>
          <a:bodyPr/>
          <a:lstStyle/>
          <a:p>
            <a:r>
              <a:rPr lang="en-GB" dirty="0" smtClean="0"/>
              <a:t>Cultures of mathematics IV New </a:t>
            </a:r>
            <a:r>
              <a:rPr lang="en-GB" dirty="0" err="1" smtClean="0"/>
              <a:t>Dehli</a:t>
            </a:r>
            <a:r>
              <a:rPr lang="en-GB" dirty="0" smtClean="0"/>
              <a:t> 2015</a:t>
            </a:r>
            <a:endParaRPr lang="nl-NL" dirty="0"/>
          </a:p>
        </p:txBody>
      </p:sp>
      <p:sp>
        <p:nvSpPr>
          <p:cNvPr id="187394" name="Rectangle 2"/>
          <p:cNvSpPr>
            <a:spLocks noGrp="1" noChangeArrowheads="1"/>
          </p:cNvSpPr>
          <p:nvPr>
            <p:ph type="title"/>
          </p:nvPr>
        </p:nvSpPr>
        <p:spPr/>
        <p:txBody>
          <a:bodyPr/>
          <a:lstStyle/>
          <a:p>
            <a:r>
              <a:rPr lang="en-US" dirty="0" smtClean="0"/>
              <a:t>Central question </a:t>
            </a:r>
            <a:endParaRPr lang="en-US" dirty="0"/>
          </a:p>
        </p:txBody>
      </p:sp>
      <p:sp>
        <p:nvSpPr>
          <p:cNvPr id="187395" name="Rectangle 3"/>
          <p:cNvSpPr>
            <a:spLocks noGrp="1" noChangeArrowheads="1"/>
          </p:cNvSpPr>
          <p:nvPr>
            <p:ph type="body" idx="1"/>
          </p:nvPr>
        </p:nvSpPr>
        <p:spPr/>
        <p:txBody>
          <a:bodyPr/>
          <a:lstStyle/>
          <a:p>
            <a:pPr>
              <a:lnSpc>
                <a:spcPct val="80000"/>
              </a:lnSpc>
            </a:pPr>
            <a:r>
              <a:rPr lang="en-US" sz="2400" dirty="0" smtClean="0"/>
              <a:t>But </a:t>
            </a:r>
            <a:r>
              <a:rPr lang="en-US" sz="2400" dirty="0"/>
              <a:t>the question arises again: How does the latter [the </a:t>
            </a:r>
            <a:r>
              <a:rPr lang="en-US" sz="2400" dirty="0" err="1"/>
              <a:t>primally</a:t>
            </a:r>
            <a:r>
              <a:rPr lang="en-US" sz="2400" dirty="0"/>
              <a:t> establishing geometer], in its “ideality”, thereby become objective? […] </a:t>
            </a:r>
            <a:endParaRPr lang="en-US" sz="2400" dirty="0" smtClean="0"/>
          </a:p>
          <a:p>
            <a:pPr>
              <a:lnSpc>
                <a:spcPct val="80000"/>
              </a:lnSpc>
            </a:pPr>
            <a:r>
              <a:rPr lang="en-US" sz="2400" dirty="0" smtClean="0"/>
              <a:t>But </a:t>
            </a:r>
            <a:r>
              <a:rPr lang="en-US" sz="2400" dirty="0"/>
              <a:t>how does the </a:t>
            </a:r>
            <a:r>
              <a:rPr lang="en-US" sz="2400" b="1" dirty="0" err="1">
                <a:solidFill>
                  <a:srgbClr val="ABB202"/>
                </a:solidFill>
              </a:rPr>
              <a:t>intra</a:t>
            </a:r>
            <a:r>
              <a:rPr lang="en-US" sz="2400" dirty="0" err="1"/>
              <a:t>psychically</a:t>
            </a:r>
            <a:r>
              <a:rPr lang="en-US" sz="2400" dirty="0"/>
              <a:t> constituted structure arrive at an </a:t>
            </a:r>
            <a:r>
              <a:rPr lang="en-US" sz="2400" b="1" dirty="0" err="1">
                <a:solidFill>
                  <a:srgbClr val="ABB202"/>
                </a:solidFill>
              </a:rPr>
              <a:t>inter</a:t>
            </a:r>
            <a:r>
              <a:rPr lang="en-US" sz="2400" dirty="0" err="1"/>
              <a:t>subjective</a:t>
            </a:r>
            <a:r>
              <a:rPr lang="en-US" sz="2400" dirty="0"/>
              <a:t> being of its own as an ideal object which, as “geometrical,” is anything but a real psychic object, even though it has arisen psychically? </a:t>
            </a:r>
            <a:endParaRPr lang="en-US" sz="2400" dirty="0" smtClean="0"/>
          </a:p>
          <a:p>
            <a:pPr>
              <a:lnSpc>
                <a:spcPct val="80000"/>
              </a:lnSpc>
            </a:pPr>
            <a:r>
              <a:rPr lang="en-US" sz="2400" dirty="0" smtClean="0"/>
              <a:t>Let </a:t>
            </a:r>
            <a:r>
              <a:rPr lang="en-US" sz="2400" dirty="0"/>
              <a:t>us reflect</a:t>
            </a:r>
            <a:r>
              <a:rPr lang="en-US" sz="2400" dirty="0" smtClean="0"/>
              <a:t>.</a:t>
            </a:r>
            <a:r>
              <a:rPr lang="en-US" altLang="zh-CN" sz="2400" dirty="0" smtClean="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endParaRPr lang="en-US" altLang="zh-CN" sz="2400" dirty="0">
              <a:ea typeface="宋体" pitchFamily="2" charset="-122"/>
            </a:endParaRPr>
          </a:p>
          <a:p>
            <a:pPr>
              <a:lnSpc>
                <a:spcPct val="80000"/>
              </a:lnSpc>
            </a:pPr>
            <a:r>
              <a:rPr lang="en-US" altLang="zh-CN" sz="2800" dirty="0">
                <a:ea typeface="宋体" pitchFamily="2" charset="-122"/>
              </a:rPr>
              <a:t/>
            </a:r>
            <a:br>
              <a:rPr lang="en-US" altLang="zh-CN" sz="2800" dirty="0">
                <a:ea typeface="宋体" pitchFamily="2" charset="-122"/>
              </a:rPr>
            </a:br>
            <a:r>
              <a:rPr lang="en-US" altLang="zh-CN" sz="1800" dirty="0">
                <a:ea typeface="宋体" pitchFamily="2" charset="-122"/>
                <a:hlinkClick r:id="" action="ppaction://noaction"/>
              </a:rPr>
              <a:t>[</a:t>
            </a:r>
            <a:r>
              <a:rPr lang="en-US" altLang="zh-CN" sz="1800" dirty="0" err="1">
                <a:ea typeface="宋体" pitchFamily="2" charset="-122"/>
                <a:hlinkClick r:id="" action="ppaction://noaction"/>
              </a:rPr>
              <a:t>i</a:t>
            </a:r>
            <a:r>
              <a:rPr lang="en-US" altLang="zh-CN" sz="1800" dirty="0">
                <a:ea typeface="宋体" pitchFamily="2" charset="-122"/>
                <a:hlinkClick r:id="" action="ppaction://noaction"/>
              </a:rPr>
              <a:t>]</a:t>
            </a:r>
            <a:r>
              <a:rPr lang="en-US" altLang="zh-CN" sz="1800" dirty="0">
                <a:ea typeface="宋体" pitchFamily="2" charset="-122"/>
              </a:rPr>
              <a:t> Husserl, op. cit., p. 359.</a:t>
            </a: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6</a:t>
            </a:fld>
            <a:endParaRPr lang="nl-NL"/>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3F2C39F5-D75B-4369-8F5E-8ABD48FCEC1E}" type="datetime1">
              <a:rPr lang="en-GB" smtClean="0"/>
              <a:t>25/03/15</a:t>
            </a:fld>
            <a:endParaRPr lang="nl-NL"/>
          </a:p>
        </p:txBody>
      </p:sp>
      <p:sp>
        <p:nvSpPr>
          <p:cNvPr id="6" name="Tijdelijke aanduiding voor voettekst 5"/>
          <p:cNvSpPr>
            <a:spLocks noGrp="1"/>
          </p:cNvSpPr>
          <p:nvPr>
            <p:ph type="ftr" sz="quarter" idx="12"/>
          </p:nvPr>
        </p:nvSpPr>
        <p:spPr>
          <a:xfrm>
            <a:off x="468313" y="5943600"/>
            <a:ext cx="3552358" cy="581025"/>
          </a:xfrm>
        </p:spPr>
        <p:txBody>
          <a:bodyPr/>
          <a:lstStyle/>
          <a:p>
            <a:r>
              <a:rPr lang="en-GB" dirty="0" smtClean="0"/>
              <a:t>Cultures of mathematics IV New </a:t>
            </a:r>
            <a:r>
              <a:rPr lang="en-GB" dirty="0" err="1" smtClean="0"/>
              <a:t>Dehli</a:t>
            </a:r>
            <a:r>
              <a:rPr lang="en-GB" dirty="0" smtClean="0"/>
              <a:t> 2015</a:t>
            </a:r>
            <a:endParaRPr lang="nl-NL" dirty="0"/>
          </a:p>
        </p:txBody>
      </p:sp>
      <p:sp>
        <p:nvSpPr>
          <p:cNvPr id="177160" name="Rectangle 8"/>
          <p:cNvSpPr>
            <a:spLocks noGrp="1" noChangeArrowheads="1"/>
          </p:cNvSpPr>
          <p:nvPr>
            <p:ph type="title"/>
          </p:nvPr>
        </p:nvSpPr>
        <p:spPr/>
        <p:txBody>
          <a:bodyPr/>
          <a:lstStyle/>
          <a:p>
            <a:r>
              <a:rPr lang="en-US" dirty="0" smtClean="0"/>
              <a:t>Constitution</a:t>
            </a:r>
            <a:endParaRPr lang="en-US" dirty="0"/>
          </a:p>
        </p:txBody>
      </p:sp>
      <p:sp>
        <p:nvSpPr>
          <p:cNvPr id="177155" name="Rectangle 3"/>
          <p:cNvSpPr>
            <a:spLocks noGrp="1" noChangeArrowheads="1"/>
          </p:cNvSpPr>
          <p:nvPr>
            <p:ph type="body" idx="1"/>
          </p:nvPr>
        </p:nvSpPr>
        <p:spPr>
          <a:xfrm>
            <a:off x="152400" y="1562100"/>
            <a:ext cx="8867775" cy="4433888"/>
          </a:xfrm>
        </p:spPr>
        <p:txBody>
          <a:bodyPr/>
          <a:lstStyle/>
          <a:p>
            <a:r>
              <a:rPr lang="en-US" sz="2800" dirty="0">
                <a:solidFill>
                  <a:srgbClr val="ABB202"/>
                </a:solidFill>
              </a:rPr>
              <a:t>Intra-subjective</a:t>
            </a:r>
            <a:r>
              <a:rPr lang="en-US" sz="2800" dirty="0"/>
              <a:t/>
            </a:r>
            <a:br>
              <a:rPr lang="en-US" sz="2800" dirty="0"/>
            </a:br>
            <a:r>
              <a:rPr lang="en-US" sz="2800" dirty="0"/>
              <a:t>1) the stage of “the self-evidence”</a:t>
            </a:r>
          </a:p>
          <a:p>
            <a:r>
              <a:rPr lang="en-US" sz="2800" dirty="0"/>
              <a:t>2) the condition of “retention”</a:t>
            </a:r>
          </a:p>
          <a:p>
            <a:r>
              <a:rPr lang="en-US" sz="2800" dirty="0"/>
              <a:t>3) the possibility of “</a:t>
            </a:r>
            <a:r>
              <a:rPr lang="en-US" sz="2800" dirty="0" err="1"/>
              <a:t>reawakeness</a:t>
            </a:r>
            <a:r>
              <a:rPr lang="en-US" sz="2800" dirty="0"/>
              <a:t>”</a:t>
            </a:r>
            <a:br>
              <a:rPr lang="en-US" sz="2800" dirty="0"/>
            </a:br>
            <a:r>
              <a:rPr lang="en-US" sz="2800" dirty="0"/>
              <a:t/>
            </a:r>
            <a:br>
              <a:rPr lang="en-US" sz="2800" dirty="0"/>
            </a:br>
            <a:r>
              <a:rPr lang="en-US" sz="2800" dirty="0">
                <a:solidFill>
                  <a:srgbClr val="ABB202"/>
                </a:solidFill>
              </a:rPr>
              <a:t>Inter-subjective</a:t>
            </a:r>
          </a:p>
          <a:p>
            <a:r>
              <a:rPr lang="en-US" sz="2800" dirty="0"/>
              <a:t>4) the stage of communication</a:t>
            </a:r>
            <a:br>
              <a:rPr lang="en-US" sz="2800" dirty="0"/>
            </a:br>
            <a:r>
              <a:rPr lang="en-US" sz="2800" dirty="0"/>
              <a:t>5) the a final stage of sedimentation.</a:t>
            </a:r>
          </a:p>
          <a:p>
            <a:endParaRPr lang="en-US" sz="2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7</a:t>
            </a:fld>
            <a:endParaRPr lang="nl-NL"/>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8CF5805C-288C-4E8F-96F1-D95FEF1B2CC1}" type="datetime1">
              <a:rPr lang="en-GB" smtClean="0"/>
              <a:t>25/03/15</a:t>
            </a:fld>
            <a:endParaRPr lang="nl-NL"/>
          </a:p>
        </p:txBody>
      </p:sp>
      <p:sp>
        <p:nvSpPr>
          <p:cNvPr id="6" name="Tijdelijke aanduiding voor voettekst 5"/>
          <p:cNvSpPr>
            <a:spLocks noGrp="1"/>
          </p:cNvSpPr>
          <p:nvPr>
            <p:ph type="ftr" sz="quarter" idx="12"/>
          </p:nvPr>
        </p:nvSpPr>
        <p:spPr>
          <a:xfrm>
            <a:off x="468313" y="6091518"/>
            <a:ext cx="3444781" cy="433107"/>
          </a:xfrm>
        </p:spPr>
        <p:txBody>
          <a:bodyPr/>
          <a:lstStyle/>
          <a:p>
            <a:r>
              <a:rPr lang="en-GB" dirty="0" smtClean="0"/>
              <a:t>Cultures of mathematics IV New </a:t>
            </a:r>
            <a:r>
              <a:rPr lang="en-GB" dirty="0" err="1" smtClean="0"/>
              <a:t>Dehli</a:t>
            </a:r>
            <a:r>
              <a:rPr lang="en-GB" dirty="0" smtClean="0"/>
              <a:t> 2015</a:t>
            </a:r>
            <a:endParaRPr lang="nl-NL" dirty="0"/>
          </a:p>
        </p:txBody>
      </p:sp>
      <p:sp>
        <p:nvSpPr>
          <p:cNvPr id="191490" name="Rectangle 2"/>
          <p:cNvSpPr>
            <a:spLocks noGrp="1" noChangeArrowheads="1"/>
          </p:cNvSpPr>
          <p:nvPr>
            <p:ph type="title"/>
          </p:nvPr>
        </p:nvSpPr>
        <p:spPr/>
        <p:txBody>
          <a:bodyPr/>
          <a:lstStyle/>
          <a:p>
            <a:r>
              <a:rPr lang="en-US" sz="2500" dirty="0" smtClean="0">
                <a:solidFill>
                  <a:srgbClr val="ABB202"/>
                </a:solidFill>
              </a:rPr>
              <a:t>Intra-subjective</a:t>
            </a:r>
            <a:r>
              <a:rPr lang="en-US" sz="2500" dirty="0"/>
              <a:t/>
            </a:r>
            <a:br>
              <a:rPr lang="en-US" sz="2500" dirty="0"/>
            </a:br>
            <a:r>
              <a:rPr lang="en-US" sz="2500" dirty="0"/>
              <a:t>	</a:t>
            </a:r>
            <a:r>
              <a:rPr lang="en-US" sz="2500" dirty="0" smtClean="0"/>
              <a:t>stage 1: the </a:t>
            </a:r>
            <a:r>
              <a:rPr lang="en-US" sz="2500" dirty="0"/>
              <a:t>stage of “the self-evidence</a:t>
            </a:r>
            <a:r>
              <a:rPr lang="en-US" sz="2500" dirty="0" smtClean="0"/>
              <a:t>”</a:t>
            </a:r>
            <a:endParaRPr lang="en-US" sz="2500" dirty="0"/>
          </a:p>
        </p:txBody>
      </p:sp>
      <p:sp>
        <p:nvSpPr>
          <p:cNvPr id="191491" name="Rectangle 3"/>
          <p:cNvSpPr>
            <a:spLocks noGrp="1" noChangeArrowheads="1"/>
          </p:cNvSpPr>
          <p:nvPr>
            <p:ph type="body" idx="1"/>
          </p:nvPr>
        </p:nvSpPr>
        <p:spPr/>
        <p:txBody>
          <a:bodyPr/>
          <a:lstStyle/>
          <a:p>
            <a:pPr>
              <a:lnSpc>
                <a:spcPct val="90000"/>
              </a:lnSpc>
            </a:pPr>
            <a:r>
              <a:rPr lang="en-US" sz="2800" dirty="0"/>
              <a:t>“Self-evidence means nothing more than grasping an entity with consciousness of its original being-itself-there [seines </a:t>
            </a:r>
            <a:r>
              <a:rPr lang="en-US" sz="2800" dirty="0" err="1"/>
              <a:t>originalen</a:t>
            </a:r>
            <a:r>
              <a:rPr lang="en-US" sz="2800" dirty="0"/>
              <a:t> </a:t>
            </a:r>
            <a:r>
              <a:rPr lang="en-US" sz="2800" dirty="0" err="1"/>
              <a:t>Selbst-da</a:t>
            </a:r>
            <a:r>
              <a:rPr lang="en-US" sz="2800" dirty="0"/>
              <a:t>].”</a:t>
            </a:r>
            <a:r>
              <a:rPr lang="en-US" altLang="zh-CN" sz="2800" dirty="0">
                <a:ea typeface="宋体" pitchFamily="2" charset="-122"/>
                <a:hlinkClick r:id="" action="ppaction://noaction"/>
              </a:rPr>
              <a:t>[</a:t>
            </a:r>
            <a:r>
              <a:rPr lang="en-US" altLang="zh-CN" sz="2800" dirty="0" err="1">
                <a:ea typeface="宋体" pitchFamily="2" charset="-122"/>
                <a:hlinkClick r:id="" action="ppaction://noaction"/>
              </a:rPr>
              <a:t>i</a:t>
            </a:r>
            <a:r>
              <a:rPr lang="en-US" altLang="zh-CN" sz="2800" dirty="0">
                <a:ea typeface="宋体" pitchFamily="2" charset="-122"/>
                <a:hlinkClick r:id="" action="ppaction://noaction"/>
              </a:rPr>
              <a:t>]</a:t>
            </a:r>
            <a:endParaRPr lang="en-US" altLang="zh-CN" sz="2800" dirty="0">
              <a:ea typeface="宋体" pitchFamily="2" charset="-122"/>
            </a:endParaRPr>
          </a:p>
          <a:p>
            <a:pPr>
              <a:lnSpc>
                <a:spcPct val="90000"/>
              </a:lnSpc>
            </a:pPr>
            <a:r>
              <a:rPr lang="en-US" altLang="zh-CN" dirty="0">
                <a:ea typeface="宋体" pitchFamily="2" charset="-122"/>
              </a:rPr>
              <a:t/>
            </a:r>
            <a:br>
              <a:rPr lang="en-US" altLang="zh-CN" dirty="0">
                <a:ea typeface="宋体" pitchFamily="2" charset="-122"/>
              </a:rPr>
            </a:br>
            <a:r>
              <a:rPr lang="en-US" altLang="zh-CN" sz="1800" dirty="0">
                <a:ea typeface="宋体" pitchFamily="2" charset="-122"/>
                <a:hlinkClick r:id="" action="ppaction://noaction"/>
              </a:rPr>
              <a:t>[</a:t>
            </a:r>
            <a:r>
              <a:rPr lang="en-US" altLang="zh-CN" sz="1800" dirty="0" err="1">
                <a:ea typeface="宋体" pitchFamily="2" charset="-122"/>
                <a:hlinkClick r:id="" action="ppaction://noaction"/>
              </a:rPr>
              <a:t>i</a:t>
            </a:r>
            <a:r>
              <a:rPr lang="en-US" altLang="zh-CN" sz="1800" dirty="0">
                <a:ea typeface="宋体" pitchFamily="2" charset="-122"/>
                <a:hlinkClick r:id="" action="ppaction://noaction"/>
              </a:rPr>
              <a:t>]</a:t>
            </a:r>
            <a:r>
              <a:rPr lang="en-US" altLang="zh-CN" sz="1800" dirty="0">
                <a:ea typeface="宋体" pitchFamily="2" charset="-122"/>
              </a:rPr>
              <a:t> Husserl, op. cit., p. 356.</a:t>
            </a:r>
            <a:endParaRPr lang="en-US" sz="18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8</a:t>
            </a:fld>
            <a:endParaRPr lang="nl-NL"/>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CF45F2B3-1C81-4731-A3F8-76D119CB0BE2}" type="datetime1">
              <a:rPr lang="en-GB" smtClean="0"/>
              <a:t>25/03/15</a:t>
            </a:fld>
            <a:endParaRPr lang="nl-NL"/>
          </a:p>
        </p:txBody>
      </p:sp>
      <p:sp>
        <p:nvSpPr>
          <p:cNvPr id="6" name="Tijdelijke aanduiding voor voettekst 5"/>
          <p:cNvSpPr>
            <a:spLocks noGrp="1"/>
          </p:cNvSpPr>
          <p:nvPr>
            <p:ph type="ftr" sz="quarter" idx="12"/>
          </p:nvPr>
        </p:nvSpPr>
        <p:spPr>
          <a:xfrm>
            <a:off x="468313" y="6037729"/>
            <a:ext cx="3256522" cy="486896"/>
          </a:xfrm>
        </p:spPr>
        <p:txBody>
          <a:bodyPr/>
          <a:lstStyle/>
          <a:p>
            <a:r>
              <a:rPr lang="en-GB" dirty="0" smtClean="0"/>
              <a:t>Cultures of mathematics IV New </a:t>
            </a:r>
            <a:r>
              <a:rPr lang="en-GB" dirty="0" err="1" smtClean="0"/>
              <a:t>Dehli</a:t>
            </a:r>
            <a:r>
              <a:rPr lang="en-GB" dirty="0" smtClean="0"/>
              <a:t> 2015</a:t>
            </a:r>
            <a:endParaRPr lang="nl-NL" dirty="0"/>
          </a:p>
        </p:txBody>
      </p:sp>
      <p:sp>
        <p:nvSpPr>
          <p:cNvPr id="197634" name="Rectangle 2"/>
          <p:cNvSpPr>
            <a:spLocks noGrp="1" noChangeArrowheads="1"/>
          </p:cNvSpPr>
          <p:nvPr>
            <p:ph type="title"/>
          </p:nvPr>
        </p:nvSpPr>
        <p:spPr/>
        <p:txBody>
          <a:bodyPr/>
          <a:lstStyle/>
          <a:p>
            <a:r>
              <a:rPr lang="en-US" sz="2500" dirty="0" smtClean="0">
                <a:solidFill>
                  <a:srgbClr val="ABB202"/>
                </a:solidFill>
              </a:rPr>
              <a:t>Intra-subjective</a:t>
            </a:r>
            <a:r>
              <a:rPr lang="en-US" sz="2500" dirty="0"/>
              <a:t/>
            </a:r>
            <a:br>
              <a:rPr lang="en-US" sz="2500" dirty="0"/>
            </a:br>
            <a:r>
              <a:rPr lang="en-US" sz="2500" dirty="0"/>
              <a:t>	</a:t>
            </a:r>
            <a:r>
              <a:rPr lang="en-US" sz="2500" dirty="0" smtClean="0"/>
              <a:t>stage 1: the </a:t>
            </a:r>
            <a:r>
              <a:rPr lang="en-US" sz="2500" dirty="0"/>
              <a:t>stage of “the self-evidence”</a:t>
            </a:r>
            <a:br>
              <a:rPr lang="en-US" sz="2500" dirty="0"/>
            </a:br>
            <a:endParaRPr lang="en-US" sz="2500" dirty="0"/>
          </a:p>
        </p:txBody>
      </p:sp>
      <p:sp>
        <p:nvSpPr>
          <p:cNvPr id="197635" name="Rectangle 3"/>
          <p:cNvSpPr>
            <a:spLocks noGrp="1" noChangeArrowheads="1"/>
          </p:cNvSpPr>
          <p:nvPr>
            <p:ph type="body" idx="1"/>
          </p:nvPr>
        </p:nvSpPr>
        <p:spPr/>
        <p:txBody>
          <a:bodyPr/>
          <a:lstStyle/>
          <a:p>
            <a:pPr>
              <a:lnSpc>
                <a:spcPct val="80000"/>
              </a:lnSpc>
            </a:pPr>
            <a:r>
              <a:rPr lang="en-US" sz="2400" dirty="0"/>
              <a:t>“But geometrical existence is not psychic existence; it does not exist as something personal within the personal sphere of consciousness: it is the existence of what is objectively there for “everyone” (for actual and possible geometers, or those who understand geometry). Indeed, it has, from its primal establishment, an existence which is peculiarly </a:t>
            </a:r>
            <a:r>
              <a:rPr lang="en-US" sz="2400" dirty="0" err="1"/>
              <a:t>supertemporal</a:t>
            </a:r>
            <a:r>
              <a:rPr lang="en-US" sz="2400" dirty="0"/>
              <a:t> and which –of this we are certain– is accessible to all men, first of all to the actual and possible mathematicians of all peoples, all ages; and this is true of all its particular forms.</a:t>
            </a:r>
            <a:r>
              <a:rPr lang="en-US" altLang="zh-CN" sz="2400" dirty="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endParaRPr lang="en-US" altLang="zh-CN" sz="2400" dirty="0">
              <a:ea typeface="宋体" pitchFamily="2" charset="-122"/>
            </a:endParaRPr>
          </a:p>
          <a:p>
            <a:pPr>
              <a:lnSpc>
                <a:spcPct val="80000"/>
              </a:lnSpc>
            </a:pPr>
            <a:r>
              <a:rPr lang="en-US" altLang="zh-CN" sz="2400" dirty="0">
                <a:ea typeface="宋体" pitchFamily="2" charset="-122"/>
              </a:rPr>
              <a:t/>
            </a:r>
            <a:br>
              <a:rPr lang="en-US" altLang="zh-CN" sz="2400" dirty="0">
                <a:ea typeface="宋体" pitchFamily="2" charset="-122"/>
              </a:rPr>
            </a:br>
            <a:r>
              <a:rPr lang="en-US" altLang="zh-CN" sz="2400" dirty="0">
                <a:ea typeface="宋体" pitchFamily="2" charset="-122"/>
                <a:hlinkClick r:id="" action="ppaction://noaction"/>
              </a:rPr>
              <a:t>[</a:t>
            </a:r>
            <a:r>
              <a:rPr lang="en-US" altLang="zh-CN" sz="2400" dirty="0" err="1">
                <a:ea typeface="宋体" pitchFamily="2" charset="-122"/>
                <a:hlinkClick r:id="" action="ppaction://noaction"/>
              </a:rPr>
              <a:t>i</a:t>
            </a:r>
            <a:r>
              <a:rPr lang="en-US" altLang="zh-CN" sz="2400" dirty="0">
                <a:ea typeface="宋体" pitchFamily="2" charset="-122"/>
                <a:hlinkClick r:id="" action="ppaction://noaction"/>
              </a:rPr>
              <a:t>]</a:t>
            </a:r>
            <a:r>
              <a:rPr lang="en-US" altLang="zh-CN" sz="2400" dirty="0">
                <a:ea typeface="宋体" pitchFamily="2" charset="-122"/>
              </a:rPr>
              <a:t> Husserl, op. cit., p. 356.</a:t>
            </a:r>
            <a:endParaRPr lang="en-US" sz="2400" dirty="0"/>
          </a:p>
        </p:txBody>
      </p:sp>
      <p:sp>
        <p:nvSpPr>
          <p:cNvPr id="2" name="Tijdelijke aanduiding voor dianummer 1"/>
          <p:cNvSpPr>
            <a:spLocks noGrp="1"/>
          </p:cNvSpPr>
          <p:nvPr>
            <p:ph type="sldNum" sz="quarter" idx="11"/>
          </p:nvPr>
        </p:nvSpPr>
        <p:spPr/>
        <p:txBody>
          <a:bodyPr/>
          <a:lstStyle/>
          <a:p>
            <a:fld id="{0B97BAAE-F31C-4117-A802-825E29F1319B}" type="slidenum">
              <a:rPr lang="nl-NL" smtClean="0"/>
              <a:pPr/>
              <a:t>9</a:t>
            </a:fld>
            <a:endParaRPr lang="nl-NL"/>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PT template VUB[3]">
  <a:themeElements>
    <a:clrScheme name="PPT template VUB[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 template VUB[3]">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mplate VUB[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mplate VUB[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mplate VUB[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mplate VUB[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mplate VUB[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mplate VUB[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mplate VUB[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mplate VUB[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mplate VUB[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mplate VUB[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mplate VUB[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mplate VUB[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 VUB[3]</Template>
  <TotalTime>1824</TotalTime>
  <Words>1249</Words>
  <Application>Microsoft Macintosh PowerPoint</Application>
  <PresentationFormat>Diavoorstelling (4:3)</PresentationFormat>
  <Paragraphs>130</Paragraphs>
  <Slides>16</Slides>
  <Notes>3</Notes>
  <HiddenSlides>0</HiddenSlides>
  <MMClips>0</MMClips>
  <ScaleCrop>false</ScaleCrop>
  <HeadingPairs>
    <vt:vector size="6" baseType="variant">
      <vt:variant>
        <vt:lpstr>Thema</vt:lpstr>
      </vt:variant>
      <vt:variant>
        <vt:i4>1</vt:i4>
      </vt:variant>
      <vt:variant>
        <vt:lpstr>Ingesloten OLE-bronprogramma's</vt:lpstr>
      </vt:variant>
      <vt:variant>
        <vt:i4>1</vt:i4>
      </vt:variant>
      <vt:variant>
        <vt:lpstr>Diatitels</vt:lpstr>
      </vt:variant>
      <vt:variant>
        <vt:i4>16</vt:i4>
      </vt:variant>
    </vt:vector>
  </HeadingPairs>
  <TitlesOfParts>
    <vt:vector size="18" baseType="lpstr">
      <vt:lpstr>PPT template VUB[3]</vt:lpstr>
      <vt:lpstr>Grafiek</vt:lpstr>
      <vt:lpstr>Socially pushing mathematics into the objective  A lecture on Husserl’s (1859-1938) Origin of Geometry (1936)    </vt:lpstr>
      <vt:lpstr>Overview</vt:lpstr>
      <vt:lpstr>Radical constructivism criticized </vt:lpstr>
      <vt:lpstr>Genesis The Origin of Geometry </vt:lpstr>
      <vt:lpstr>Central question</vt:lpstr>
      <vt:lpstr>Central question </vt:lpstr>
      <vt:lpstr>Constitution</vt:lpstr>
      <vt:lpstr>Intra-subjective  stage 1: the stage of “the self-evidence”</vt:lpstr>
      <vt:lpstr>Intra-subjective  stage 1: the stage of “the self-evidence” </vt:lpstr>
      <vt:lpstr>Intra-subjective  stage 2: the condition of “retention” </vt:lpstr>
      <vt:lpstr>Intra-subjective  stage 3: the possibility of “reawakeness”</vt:lpstr>
      <vt:lpstr>Inter-subjective  stage 4: the stage of communication </vt:lpstr>
      <vt:lpstr>Inter-subjective  stage 5: final stage of sedimentation.</vt:lpstr>
      <vt:lpstr>Objectivity</vt:lpstr>
      <vt:lpstr>Objectivity: Euclid (3C BC) &amp; Liu Hui (3C AD)</vt:lpstr>
      <vt:lpstr> References</vt:lpstr>
    </vt:vector>
  </TitlesOfParts>
  <Company>VUB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Karen</dc:creator>
  <cp:lastModifiedBy>Karen Francois</cp:lastModifiedBy>
  <cp:revision>85</cp:revision>
  <dcterms:created xsi:type="dcterms:W3CDTF">2008-05-09T16:39:05Z</dcterms:created>
  <dcterms:modified xsi:type="dcterms:W3CDTF">2015-03-25T03:08:56Z</dcterms:modified>
</cp:coreProperties>
</file>