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0" r:id="rId5"/>
    <p:sldId id="266" r:id="rId6"/>
    <p:sldId id="262" r:id="rId7"/>
    <p:sldId id="267" r:id="rId8"/>
    <p:sldId id="268" r:id="rId9"/>
    <p:sldId id="263" r:id="rId10"/>
    <p:sldId id="264" r:id="rId11"/>
    <p:sldId id="269" r:id="rId12"/>
    <p:sldId id="270" r:id="rId13"/>
    <p:sldId id="271" r:id="rId14"/>
    <p:sldId id="275" r:id="rId15"/>
    <p:sldId id="277" r:id="rId16"/>
    <p:sldId id="276" r:id="rId17"/>
    <p:sldId id="279" r:id="rId18"/>
    <p:sldId id="278" r:id="rId19"/>
    <p:sldId id="274" r:id="rId20"/>
    <p:sldId id="280" r:id="rId21"/>
    <p:sldId id="281" r:id="rId2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0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586374E-80C2-803C-0ACF-C89729CA177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D6439F9-E8FA-34CE-4252-5DFDE1DBAB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12194F1-DF4C-DD2D-A543-60A02F8CB4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C78F49AD-6119-5AF3-8A84-E09656E69D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BE683DB7-2331-3537-A602-C6A50AB351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61884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913AFA3-EC76-1587-15CE-B08F074FFB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E0F42E57-F76D-7972-A851-356EEFE51E4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EFC469F9-308C-6C27-9E44-95380AE48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55B665C8-253B-8D37-5D83-FECCBF57C3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3AD8F34-00D0-1EA1-0911-650D9E5801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387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7D6595DE-79B6-D994-880C-0472B34E16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A4864D3F-E30A-F1DA-A0E4-93977AADBA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3D5B0C7-1F68-18D2-BAC2-64BED5C03F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DC2B0C9-86EA-D485-269F-005612B1F0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02DDDEA2-62BD-70F0-A4C5-0E55DC1F4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53162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1B3D37B-D09A-0636-10C6-122A38D8B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55C6C4B5-5613-5EF4-F944-890ABAAC44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519CD8AF-1716-6AC7-98C2-582BF99214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F1F493D0-E89A-E949-E510-952CB7B9B5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A530595D-366C-9550-B466-4B1EA53EEB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52781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D76746-82EC-E815-FE49-64B73AA98A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9B9AA1F-E876-4506-DF91-4930B72A26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AC3432-C982-0A24-9702-B38A29B85F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02B30A6E-8A2A-6B43-FBB0-7B8124959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EC81996C-7F70-25CE-8160-0B2BA7CE2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80606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8B49F7-C0FA-C235-53F5-BC4B16EE3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F388297C-4CF7-8FC8-B021-8B973589E5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E4DEE7B6-ABCF-442C-BAA6-E13E414AA1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D7780FA-EF24-488A-7EEE-A3019A35C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9EF82B0-D611-E815-3706-9C760C8728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77C35CC5-0C8E-819F-0096-D6C142DDA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22820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695F19-E168-C893-0229-A73DE27B4D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6F520E3F-FB78-E977-2E64-8DDBC08546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236D354-3D5B-935F-5212-A980507D8FA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4D54E43D-4E19-CFCB-4C5F-2550B25BF7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2A727CA2-5735-BD1A-580E-12EAD1BCD36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932D4E16-06EF-8C3B-135D-0DE91941A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2F9031E6-2EF7-8646-A632-CB63BE1BE6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C37F48FE-EFF8-55E4-C569-DFC073AE85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92082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8836C19-B3A2-67C5-8C0C-F1C3845CC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934B21CD-3859-764C-A707-71E22F290E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A647D038-5D9A-5ED8-F2D4-34E567E561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3985E203-AC20-F52C-EE20-77F0B4D11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72116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29C79AA9-63E1-DB7F-2EED-6A0D318AA9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98916D9C-F787-4B53-D80E-B9188A320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4588C069-478F-5DBA-0491-EC1B3F74E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77237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EBEC70A-ED81-4E1E-924D-CDAC26446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CFA0B9F-8C18-15C7-32F9-C18CF36EA7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1D5D7AA-CD82-D75F-EFA4-8CA0227BBB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8FD25B5B-E8DE-6F77-DEA8-9BEA65C472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BD8B4CF4-BF9F-D74A-E1AE-9D3216A332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EECE2F15-207A-5A47-C1FF-E772A6BE33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378557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F589847-6663-A262-8702-BD95A17987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E992E46-29C4-890E-2F53-0B5918DBC1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407D64D3-C532-E67A-4984-D34DDFDB95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216246E4-E068-C9A3-DBC6-A0ACA0E3B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8B06E0D6-1529-F72E-6C35-4796F86AB2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4CB22D25-31BD-77CE-9F38-E92E93C13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41095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E692F4E4-F23E-A19B-5E46-E559613438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870A400A-0485-BD87-D2DA-8A1E4119FA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0A3628D-B34E-FDDC-2DF6-FFDAA3BAB9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A64B25-6573-4AB7-BA9A-5108BF5C7F7F}" type="datetimeFigureOut">
              <a:rPr lang="de-DE" smtClean="0"/>
              <a:t>04.03.2024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9705100-8B23-366F-7677-CBECC99A69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D91D767-8559-4C79-5ED9-F5A91C2BB8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258D1A0-771E-4CB3-9499-5102C857965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250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4.png"/><Relationship Id="rId7" Type="http://schemas.openxmlformats.org/officeDocument/2006/relationships/image" Target="../media/image18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4.png"/><Relationship Id="rId7" Type="http://schemas.openxmlformats.org/officeDocument/2006/relationships/image" Target="../media/image17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2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3827FDF-CC47-890A-97BA-7BD9AAF6CFD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Syntax der Aussagenlogik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294EDF2A-758C-1813-23BB-79752F2A0E3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DE" dirty="0"/>
              <a:t>Proseminar: Aussagenlogik und Boolesche </a:t>
            </a:r>
            <a:r>
              <a:rPr lang="de-DE" dirty="0" err="1"/>
              <a:t>Algebren</a:t>
            </a:r>
            <a:endParaRPr lang="de-DE" dirty="0"/>
          </a:p>
          <a:p>
            <a:r>
              <a:rPr lang="de-DE" dirty="0"/>
              <a:t>Philipp Lesi</a:t>
            </a:r>
          </a:p>
        </p:txBody>
      </p:sp>
    </p:spTree>
    <p:extLst>
      <p:ext uri="{BB962C8B-B14F-4D97-AF65-F5344CB8AC3E}">
        <p14:creationId xmlns:p14="http://schemas.microsoft.com/office/powerpoint/2010/main" val="18133326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610BB53-4F5C-20B3-0D8F-EEAB01297B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Induktion und Eigenschaften von Aussagen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D304CB9-51B2-6283-5DA5-D9F51D77414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dirty="0"/>
                  <a:t>Beweis:</a:t>
                </a:r>
              </a:p>
              <a:p>
                <a:pPr marL="0" indent="0">
                  <a:buNone/>
                </a:pPr>
                <a:r>
                  <a:rPr lang="de-DE" dirty="0"/>
                  <a:t>Sei X := {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PROP: B(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gilt}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de-DE" dirty="0"/>
                  <a:t> PROP</a:t>
                </a:r>
              </a:p>
              <a:p>
                <a:pPr marL="0" indent="0">
                  <a:buNone/>
                </a:pPr>
                <a:r>
                  <a:rPr lang="de-DE" dirty="0"/>
                  <a:t>ZIEL: PROP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de-DE" dirty="0"/>
                  <a:t> X, bzw. X erfüllt Eigenschaft i.), ii.) und </a:t>
                </a:r>
                <a:r>
                  <a:rPr lang="de-DE" dirty="0" err="1"/>
                  <a:t>iii.</a:t>
                </a:r>
                <a:r>
                  <a:rPr lang="de-DE" dirty="0"/>
                  <a:t>)</a:t>
                </a:r>
              </a:p>
              <a:p>
                <a:pPr marL="0" indent="0">
                  <a:buNone/>
                </a:pPr>
                <a:r>
                  <a:rPr lang="de-DE" dirty="0"/>
                  <a:t>Eigenschaft i.): gilt wegen I.</a:t>
                </a:r>
              </a:p>
              <a:p>
                <a:pPr marL="0" indent="0">
                  <a:buNone/>
                </a:pPr>
                <a:r>
                  <a:rPr lang="de-DE" dirty="0"/>
                  <a:t>Eigenschaft ii.) gilt wegen II.</a:t>
                </a:r>
              </a:p>
              <a:p>
                <a:pPr marL="0" indent="0">
                  <a:buNone/>
                </a:pPr>
                <a:r>
                  <a:rPr lang="de-DE" dirty="0"/>
                  <a:t>Eigenschaft </a:t>
                </a:r>
                <a:r>
                  <a:rPr lang="de-DE" dirty="0" err="1"/>
                  <a:t>iii.</a:t>
                </a:r>
                <a:r>
                  <a:rPr lang="de-DE" dirty="0"/>
                  <a:t>) gilt wegen III.</a:t>
                </a:r>
              </a:p>
              <a:p>
                <a:pPr marL="0" indent="0">
                  <a:buNone/>
                </a:pPr>
                <a:r>
                  <a:rPr lang="de-DE" dirty="0"/>
                  <a:t>Also gilt X = PROP und somit gilt B für alle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PROP.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D304CB9-51B2-6283-5DA5-D9F51D77414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59576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093C4AF-6091-7F27-E5EC-0F4B97C35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Beispiel zur Induktion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50FA7CF-3912-8874-B88E-75474BB7638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dirty="0"/>
                  <a:t>Eigenschaft A: Die Anzahl an Klammern einer Aussage ist gerade.</a:t>
                </a:r>
              </a:p>
              <a:p>
                <a:pPr marL="0" indent="0">
                  <a:buNone/>
                </a:pPr>
                <a:r>
                  <a:rPr lang="de-DE" dirty="0" err="1"/>
                  <a:t>Beh</a:t>
                </a:r>
                <a:r>
                  <a:rPr lang="de-DE" dirty="0"/>
                  <a:t>.: A gilt für alle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</a:t>
                </a:r>
              </a:p>
              <a:p>
                <a:pPr marL="0" indent="0">
                  <a:buNone/>
                </a:pPr>
                <a:r>
                  <a:rPr lang="de-DE" dirty="0" err="1"/>
                  <a:t>Bew</a:t>
                </a:r>
                <a:r>
                  <a:rPr lang="de-DE" dirty="0"/>
                  <a:t>.:</a:t>
                </a:r>
              </a:p>
              <a:p>
                <a:pPr marL="571500" indent="-571500">
                  <a:buAutoNum type="romanUcPeriod"/>
                </a:pPr>
                <a:r>
                  <a:rPr lang="de-DE" dirty="0"/>
                  <a:t>Atome und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de-DE" dirty="0"/>
                  <a:t> haben keine Klammern und 0 ist gerade.</a:t>
                </a:r>
              </a:p>
              <a:p>
                <a:pPr marL="571500" indent="-571500">
                  <a:buAutoNum type="romanUcPeriod"/>
                </a:pPr>
                <a:r>
                  <a:rPr lang="de-DE" dirty="0"/>
                  <a:t>Wenn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2n und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 2m Klammern haben, hat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2(n+m+1) Klammern.</a:t>
                </a:r>
              </a:p>
              <a:p>
                <a:pPr marL="571500" indent="-571500">
                  <a:buAutoNum type="romanUcPeriod"/>
                </a:pPr>
                <a:r>
                  <a:rPr lang="de-DE" dirty="0"/>
                  <a:t>Wenn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2n Klammern hat, hat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2(n+1) Klammern</a:t>
                </a:r>
              </a:p>
              <a:p>
                <a:pPr marL="0" indent="0">
                  <a:buNone/>
                </a:pPr>
                <a:r>
                  <a:rPr lang="de-DE" dirty="0"/>
                  <a:t>Per Induktion gilt A für alle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aus PROP.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50FA7CF-3912-8874-B88E-75474BB7638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2818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E7FCA8-5237-E581-47C5-AECB4B1EE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Bildungsfolgen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BE8E6D7-DED1-6B98-C7CD-041DDA1430D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Schrittweise Konstruktion von komplexeren Aussagen durch Teilaussagen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, …,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 ist Bildungsfolge von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, wenn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endParaRPr lang="de-DE" dirty="0">
                  <a:ea typeface="Cambria Math" panose="02040503050406030204" pitchFamily="18" charset="0"/>
                </a:endParaRP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/>
                  <a:t> atomare Aussage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/>
                  <a:t> =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de-DE" dirty="0"/>
                  <a:t>) aus zwei vorigen Aussagen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/>
                  <a:t> =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¬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de-DE" dirty="0"/>
                  <a:t>) aus einer vorigen Aussage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Bsp.:(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))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,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17</m:t>
                        </m:r>
                      </m:sub>
                    </m:sSub>
                  </m:oMath>
                </a14:m>
                <a:r>
                  <a:rPr lang="de-DE" dirty="0"/>
                  <a:t>,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))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endParaRPr lang="de-DE" dirty="0"/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BE8E6D7-DED1-6B98-C7CD-041DDA1430D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043" t="-2801" b="-336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41596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306C8B-18E3-8518-7A0F-71528F937E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PROP mit Bildungsfolgen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4AF14F39-9855-1AF8-61B8-4A52C6CF6AC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Beh.: PROP ist die Menge aller Ausdrücke mit Bildungsfolgen</a:t>
                </a:r>
              </a:p>
              <a:p>
                <a:pPr marL="0" indent="0">
                  <a:buNone/>
                </a:pPr>
                <a:r>
                  <a:rPr lang="de-DE" dirty="0" err="1"/>
                  <a:t>Bew</a:t>
                </a:r>
                <a:r>
                  <a:rPr lang="de-DE" dirty="0"/>
                  <a:t>.:</a:t>
                </a:r>
              </a:p>
              <a:p>
                <a:pPr marL="0" indent="0">
                  <a:buNone/>
                </a:pPr>
                <a:r>
                  <a:rPr lang="de-DE" dirty="0"/>
                  <a:t>Sei F die Menge aller Zeichenketten mit Bildungsfolge</a:t>
                </a:r>
              </a:p>
              <a:p>
                <a:pPr marL="0" indent="0">
                  <a:buNone/>
                </a:pPr>
                <a:r>
                  <a:rPr lang="de-DE" dirty="0"/>
                  <a:t>1. Zeige PROP</a:t>
                </a:r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de-DE" dirty="0"/>
                  <a:t> F (Induktion)</a:t>
                </a:r>
              </a:p>
              <a:p>
                <a:pPr marL="1028700" lvl="1" indent="-571500">
                  <a:buFont typeface="+mj-lt"/>
                  <a:buAutoNum type="romanUcPeriod"/>
                </a:pPr>
                <a:r>
                  <a:rPr lang="de-DE" dirty="0"/>
                  <a:t>Atome und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de-DE" dirty="0"/>
                  <a:t> sind selber eine Bildungsfolge von sich selbst</a:t>
                </a:r>
              </a:p>
              <a:p>
                <a:pPr marL="1028700" lvl="1" indent="-571500">
                  <a:buFont typeface="+mj-lt"/>
                  <a:buAutoNum type="romanUcPeriod"/>
                </a:pPr>
                <a:r>
                  <a:rPr lang="de-DE" dirty="0"/>
                  <a:t>Für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und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 mit BF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b="0" i="1" smtClean="0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 und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𝜓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𝜓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de-DE" dirty="0"/>
                  <a:t> ist</a:t>
                </a:r>
                <a:br>
                  <a:rPr lang="de-DE" dirty="0"/>
                </a:b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𝜓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𝜓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de-DE" dirty="0"/>
                  <a:t>,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𝜓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𝑚</m:t>
                        </m:r>
                      </m:sub>
                    </m:sSub>
                  </m:oMath>
                </a14:m>
                <a:r>
                  <a:rPr lang="de-DE" dirty="0"/>
                  <a:t>) BF von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∎ 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</a:t>
                </a:r>
              </a:p>
              <a:p>
                <a:pPr marL="1028700" lvl="1" indent="-571500">
                  <a:buFont typeface="+mj-lt"/>
                  <a:buAutoNum type="romanUcPeriod"/>
                </a:pPr>
                <a:r>
                  <a:rPr lang="de-DE" dirty="0"/>
                  <a:t>Für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mit BF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 ist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,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/>
                  <a:t>) BF von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Alle Elemente in PROP haben Bildungsfolgen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4AF14F39-9855-1AF8-61B8-4A52C6CF6AC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845393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25E4AA-58B2-099B-31B9-CA3DE2D450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PROP mit Bildungsfolgen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CC1B7F6-8255-B806-6F0A-CF5C2BAF61A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5"/>
                <a:ext cx="10515600" cy="4547466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de-DE" dirty="0"/>
                  <a:t>2. Zeige F</a:t>
                </a:r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de-DE" dirty="0"/>
                  <a:t> PROP (Induktion)</a:t>
                </a:r>
              </a:p>
              <a:p>
                <a:pPr marL="0" indent="0">
                  <a:buNone/>
                </a:pPr>
                <a:r>
                  <a:rPr lang="de-DE" dirty="0"/>
                  <a:t>Sei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F,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ist also Zeichenkette mit BF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</a:rPr>
                      <m:t>, …,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b="1" dirty="0"/>
                  <a:t>Fall 1:</a:t>
                </a:r>
                <a:r>
                  <a:rPr lang="de-DE" dirty="0"/>
                  <a:t> n = 0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ist atomare Aussage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PROP.</a:t>
                </a:r>
              </a:p>
              <a:p>
                <a:pPr marL="0" indent="0">
                  <a:buNone/>
                </a:pPr>
                <a:r>
                  <a:rPr lang="de-DE" b="1" dirty="0"/>
                  <a:t>Fall 2:</a:t>
                </a:r>
                <a:r>
                  <a:rPr lang="de-DE" dirty="0"/>
                  <a:t> n &gt; 0</a:t>
                </a:r>
              </a:p>
              <a:p>
                <a:pPr marL="0" indent="0">
                  <a:buNone/>
                </a:pPr>
                <a:r>
                  <a:rPr lang="de-DE" dirty="0"/>
                  <a:t>Angenommen, alle Zeichenketten mit BF der Länge m &lt; n sind in PROP. Seien </a:t>
                </a:r>
                <a:r>
                  <a:rPr lang="de-DE" dirty="0" err="1"/>
                  <a:t>i,j</a:t>
                </a:r>
                <a:r>
                  <a:rPr lang="de-DE" dirty="0"/>
                  <a:t> &lt; n.</a:t>
                </a:r>
              </a:p>
              <a:p>
                <a:pPr marL="0" indent="0">
                  <a:buNone/>
                </a:pPr>
                <a:r>
                  <a:rPr lang="de-DE" b="1" dirty="0"/>
                  <a:t>Fall 2.1</a:t>
                </a:r>
                <a:r>
                  <a:rPr lang="de-DE" dirty="0"/>
                  <a:t>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=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PROP, da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𝑗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 und Eigenschaft ii.) von PROP.</a:t>
                </a:r>
              </a:p>
              <a:p>
                <a:pPr marL="0" indent="0">
                  <a:buNone/>
                </a:pPr>
                <a:r>
                  <a:rPr lang="de-DE" b="1" dirty="0"/>
                  <a:t>Fall 2.2: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=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PROP, da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 und Eigenschaft </a:t>
                </a:r>
                <a:r>
                  <a:rPr lang="de-DE" dirty="0" err="1"/>
                  <a:t>iii.</a:t>
                </a:r>
                <a:r>
                  <a:rPr lang="de-DE" dirty="0"/>
                  <a:t>) von PROP.</a:t>
                </a:r>
              </a:p>
              <a:p>
                <a:pPr marL="0" indent="0">
                  <a:buNone/>
                </a:pPr>
                <a:r>
                  <a:rPr lang="de-DE" b="1" dirty="0"/>
                  <a:t>Fall 2.3: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atomare Aussage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𝑛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=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PROP.</a:t>
                </a:r>
              </a:p>
              <a:p>
                <a:pPr marL="0" indent="0">
                  <a:buNone/>
                </a:pPr>
                <a:r>
                  <a:rPr lang="de-DE" dirty="0"/>
                  <a:t>Also gilt F</a:t>
                </a:r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de-DE" dirty="0"/>
                  <a:t> PROP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de-DE" dirty="0"/>
                  <a:t> F und somit F = PROP.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CC1B7F6-8255-B806-6F0A-CF5C2BAF61A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5"/>
                <a:ext cx="10515600" cy="4547466"/>
              </a:xfrm>
              <a:blipFill>
                <a:blip r:embed="rId2"/>
                <a:stretch>
                  <a:fillRect l="-1043" t="-3351" r="-696" b="-201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506102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B82C8A0-C6D6-9A90-66C4-9E5580F027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AD6B0BAF-2B9C-972A-FD14-41E0FD06531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de-DE" dirty="0"/>
                  <a:t>Syntaxbaum von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⟶</m:t>
                    </m:r>
                  </m:oMath>
                </a14:m>
                <a:r>
                  <a:rPr lang="de-DE" dirty="0"/>
                  <a:t>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de-DE" dirty="0"/>
                  <a:t>)))</a:t>
                </a:r>
                <a:br>
                  <a:rPr lang="de-DE" dirty="0"/>
                </a:br>
                <a:endParaRPr lang="de-DE" dirty="0"/>
              </a:p>
            </p:txBody>
          </p:sp>
        </mc:Choice>
        <mc:Fallback xmlns="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AD6B0BAF-2B9C-972A-FD14-41E0FD0653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 t="-1336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9468479-30C9-C1D7-4E09-E9636A2BFA0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T((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⟶</m:t>
                    </m:r>
                  </m:oMath>
                </a14:m>
                <a:r>
                  <a:rPr lang="de-DE" dirty="0"/>
                  <a:t>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de-DE" dirty="0"/>
                  <a:t>))))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r>
                  <a:rPr lang="de-DE" dirty="0"/>
                  <a:t>Trennen in Teilaussagen</a:t>
                </a:r>
                <a:br>
                  <a:rPr lang="de-DE" dirty="0"/>
                </a:br>
                <a:r>
                  <a:rPr lang="de-DE" dirty="0"/>
                  <a:t>an den Junktoren</a:t>
                </a:r>
              </a:p>
              <a:p>
                <a:r>
                  <a:rPr lang="de-DE" dirty="0"/>
                  <a:t>Ähnliches Vorgehen </a:t>
                </a:r>
                <a:br>
                  <a:rPr lang="de-DE" dirty="0"/>
                </a:br>
                <a:r>
                  <a:rPr lang="de-DE" dirty="0"/>
                  <a:t>wie bei Bildungsfolgen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9468479-30C9-C1D7-4E09-E9636A2BFA0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80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219111EE-B68D-4001-7794-371FC4D6DB77}"/>
                  </a:ext>
                </a:extLst>
              </p:cNvPr>
              <p:cNvSpPr txBox="1"/>
              <p:nvPr/>
            </p:nvSpPr>
            <p:spPr>
              <a:xfrm>
                <a:off x="5830784" y="1888177"/>
                <a:ext cx="5727865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/>
                  <a:t>Rekursive Definition des Syntaxbaumes von  Aussagen</a:t>
                </a:r>
              </a:p>
              <a:p>
                <a:endParaRPr lang="de-DE" dirty="0"/>
              </a:p>
              <a:p>
                <a:r>
                  <a:rPr lang="de-DE" dirty="0"/>
                  <a:t>T(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= 		für atomare Aussagen</a:t>
                </a:r>
              </a:p>
              <a:p>
                <a:endParaRPr lang="de-DE" dirty="0"/>
              </a:p>
              <a:p>
                <a:endParaRPr lang="de-DE" dirty="0"/>
              </a:p>
              <a:p>
                <a:r>
                  <a:rPr lang="de-DE" dirty="0"/>
                  <a:t>T(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=</a:t>
                </a:r>
              </a:p>
              <a:p>
                <a:endParaRPr lang="de-DE" dirty="0"/>
              </a:p>
              <a:p>
                <a:endParaRPr lang="de-DE" dirty="0"/>
              </a:p>
              <a:p>
                <a:r>
                  <a:rPr lang="de-DE" dirty="0"/>
                  <a:t>T((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)) = </a:t>
                </a:r>
              </a:p>
            </p:txBody>
          </p:sp>
        </mc:Choice>
        <mc:Fallback xmlns="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219111EE-B68D-4001-7794-371FC4D6DB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0784" y="1888177"/>
                <a:ext cx="5727865" cy="2585323"/>
              </a:xfrm>
              <a:prstGeom prst="rect">
                <a:avLst/>
              </a:prstGeom>
              <a:blipFill>
                <a:blip r:embed="rId4"/>
                <a:stretch>
                  <a:fillRect l="-851" t="-1179" b="-306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Grafik 6">
            <a:extLst>
              <a:ext uri="{FF2B5EF4-FFF2-40B4-BE49-F238E27FC236}">
                <a16:creationId xmlns:a16="http://schemas.microsoft.com/office/drawing/2014/main" id="{6D9F23DF-6CAA-B0D6-1E8B-6FD9EDE81AE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46555" y="2425772"/>
            <a:ext cx="389603" cy="37742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ACC8F4F8-0CEF-39C9-980B-B5EC632A7A79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164298" y="3052424"/>
            <a:ext cx="1168222" cy="753152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379EB027-968E-C28F-0214-E475B3556B0B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241357" y="3972862"/>
            <a:ext cx="768001" cy="918730"/>
          </a:xfrm>
          <a:prstGeom prst="rect">
            <a:avLst/>
          </a:prstGeom>
        </p:spPr>
      </p:pic>
      <p:pic>
        <p:nvPicPr>
          <p:cNvPr id="5" name="Inhaltsplatzhalter 4">
            <a:extLst>
              <a:ext uri="{FF2B5EF4-FFF2-40B4-BE49-F238E27FC236}">
                <a16:creationId xmlns:a16="http://schemas.microsoft.com/office/drawing/2014/main" id="{18F77C3A-CAE2-188B-2B97-99E937E6CEBC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38200" y="2444918"/>
            <a:ext cx="2321076" cy="19681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8275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7A1BE-FEC5-7B01-2F89-2EDAB6DF9F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177EA6B4-C80B-08F3-F221-0084E3D68246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de-DE" dirty="0"/>
                  <a:t>Syntaxbaum von 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⟶</m:t>
                    </m:r>
                  </m:oMath>
                </a14:m>
                <a:r>
                  <a:rPr lang="de-DE" dirty="0"/>
                  <a:t>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de-DE" dirty="0"/>
                  <a:t>)))</a:t>
                </a:r>
                <a:br>
                  <a:rPr lang="de-DE" dirty="0"/>
                </a:br>
                <a:endParaRPr lang="de-DE" dirty="0"/>
              </a:p>
            </p:txBody>
          </p:sp>
        </mc:Choice>
        <mc:Fallback xmlns="">
          <p:sp>
            <p:nvSpPr>
              <p:cNvPr id="2" name="Titel 1">
                <a:extLst>
                  <a:ext uri="{FF2B5EF4-FFF2-40B4-BE49-F238E27FC236}">
                    <a16:creationId xmlns:a16="http://schemas.microsoft.com/office/drawing/2014/main" id="{177EA6B4-C80B-08F3-F221-0084E3D6824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377" t="-13364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0E4E92F-6C92-8D78-56C7-988ACCB1BED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T((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⟶</m:t>
                    </m:r>
                  </m:oMath>
                </a14:m>
                <a:r>
                  <a:rPr lang="de-DE" dirty="0"/>
                  <a:t>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</m:oMath>
                </a14:m>
                <a:r>
                  <a:rPr lang="de-DE" dirty="0"/>
                  <a:t>))))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  <a:p>
                <a:r>
                  <a:rPr lang="de-DE" dirty="0"/>
                  <a:t>Trennen in Teilaussagen</a:t>
                </a:r>
                <a:br>
                  <a:rPr lang="de-DE" dirty="0"/>
                </a:br>
                <a:r>
                  <a:rPr lang="de-DE" dirty="0"/>
                  <a:t>an den Junktoren</a:t>
                </a:r>
              </a:p>
              <a:p>
                <a:r>
                  <a:rPr lang="de-DE" dirty="0"/>
                  <a:t>Ähnliches Vorgehen </a:t>
                </a:r>
                <a:br>
                  <a:rPr lang="de-DE" dirty="0"/>
                </a:br>
                <a:r>
                  <a:rPr lang="de-DE" dirty="0"/>
                  <a:t>wie bei Bildungsfolgen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A0E4E92F-6C92-8D78-56C7-988ACCB1BED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3"/>
                <a:stretch>
                  <a:fillRect l="-1043" t="-280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8" name="Grafik 7">
            <a:extLst>
              <a:ext uri="{FF2B5EF4-FFF2-40B4-BE49-F238E27FC236}">
                <a16:creationId xmlns:a16="http://schemas.microsoft.com/office/drawing/2014/main" id="{5A1DF1A3-0030-7DC4-4B86-0CA6A67C025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2025" y="2425772"/>
            <a:ext cx="1911512" cy="2006455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C92EF7A1-4ADD-E3AD-373E-522BB193C3F5}"/>
                  </a:ext>
                </a:extLst>
              </p:cNvPr>
              <p:cNvSpPr txBox="1"/>
              <p:nvPr/>
            </p:nvSpPr>
            <p:spPr>
              <a:xfrm>
                <a:off x="5830784" y="1888177"/>
                <a:ext cx="5727865" cy="25853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de-DE" dirty="0"/>
                  <a:t>Rekursive Definition des Syntaxbaumes von  Aussagen</a:t>
                </a:r>
              </a:p>
              <a:p>
                <a:endParaRPr lang="de-DE" dirty="0"/>
              </a:p>
              <a:p>
                <a:r>
                  <a:rPr lang="de-DE" dirty="0"/>
                  <a:t>T(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= 		für atomare Aussagen</a:t>
                </a:r>
              </a:p>
              <a:p>
                <a:endParaRPr lang="de-DE" dirty="0"/>
              </a:p>
              <a:p>
                <a:endParaRPr lang="de-DE" dirty="0"/>
              </a:p>
              <a:p>
                <a:r>
                  <a:rPr lang="de-DE" dirty="0"/>
                  <a:t>T(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=</a:t>
                </a:r>
              </a:p>
              <a:p>
                <a:endParaRPr lang="de-DE" dirty="0"/>
              </a:p>
              <a:p>
                <a:endParaRPr lang="de-DE" dirty="0"/>
              </a:p>
              <a:p>
                <a:r>
                  <a:rPr lang="de-DE" dirty="0"/>
                  <a:t>T((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)) = </a:t>
                </a:r>
              </a:p>
            </p:txBody>
          </p:sp>
        </mc:Choice>
        <mc:Fallback xmlns="">
          <p:sp>
            <p:nvSpPr>
              <p:cNvPr id="4" name="Textfeld 3">
                <a:extLst>
                  <a:ext uri="{FF2B5EF4-FFF2-40B4-BE49-F238E27FC236}">
                    <a16:creationId xmlns:a16="http://schemas.microsoft.com/office/drawing/2014/main" id="{C92EF7A1-4ADD-E3AD-373E-522BB193C3F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30784" y="1888177"/>
                <a:ext cx="5727865" cy="2585323"/>
              </a:xfrm>
              <a:prstGeom prst="rect">
                <a:avLst/>
              </a:prstGeom>
              <a:blipFill>
                <a:blip r:embed="rId5"/>
                <a:stretch>
                  <a:fillRect l="-851" t="-1179" b="-3066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Grafik 6">
            <a:extLst>
              <a:ext uri="{FF2B5EF4-FFF2-40B4-BE49-F238E27FC236}">
                <a16:creationId xmlns:a16="http://schemas.microsoft.com/office/drawing/2014/main" id="{36E10507-722A-66FF-6462-979E9E28864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046555" y="2425772"/>
            <a:ext cx="389603" cy="377428"/>
          </a:xfrm>
          <a:prstGeom prst="rect">
            <a:avLst/>
          </a:prstGeom>
        </p:spPr>
      </p:pic>
      <p:pic>
        <p:nvPicPr>
          <p:cNvPr id="10" name="Grafik 9">
            <a:extLst>
              <a:ext uri="{FF2B5EF4-FFF2-40B4-BE49-F238E27FC236}">
                <a16:creationId xmlns:a16="http://schemas.microsoft.com/office/drawing/2014/main" id="{C7F4F8FD-BB48-732F-9F05-90957960C637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64298" y="3052424"/>
            <a:ext cx="1168222" cy="753152"/>
          </a:xfrm>
          <a:prstGeom prst="rect">
            <a:avLst/>
          </a:prstGeom>
        </p:spPr>
      </p:pic>
      <p:pic>
        <p:nvPicPr>
          <p:cNvPr id="12" name="Grafik 11">
            <a:extLst>
              <a:ext uri="{FF2B5EF4-FFF2-40B4-BE49-F238E27FC236}">
                <a16:creationId xmlns:a16="http://schemas.microsoft.com/office/drawing/2014/main" id="{83385865-E4A2-6B33-E358-C7F5083D14C3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241357" y="3972862"/>
            <a:ext cx="768001" cy="918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342260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61E4E96-B239-18B5-4959-1169276AA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Menge der Teilaussagen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B43E1A0F-16ED-0B9D-2C55-E35FB12AD4B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Visuell: Knoten im Syntaxbaum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Rekursive Definition von </a:t>
                </a:r>
                <a:r>
                  <a:rPr lang="de-DE" dirty="0" err="1"/>
                  <a:t>sub</a:t>
                </a:r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):</a:t>
                </a:r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  <a:r>
                  <a:rPr lang="de-DE" dirty="0" err="1"/>
                  <a:t>sub</a:t>
                </a:r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= {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} für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atomare Aussage</a:t>
                </a:r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  <a:r>
                  <a:rPr lang="de-DE" dirty="0" err="1"/>
                  <a:t>sub</a:t>
                </a:r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= </a:t>
                </a:r>
                <a:r>
                  <a:rPr lang="de-DE" dirty="0" err="1"/>
                  <a:t>sub</a:t>
                </a:r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de-DE" dirty="0"/>
                  <a:t> sub(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de-DE" dirty="0"/>
                  <a:t> {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}</a:t>
                </a:r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  <a:r>
                  <a:rPr lang="de-DE" dirty="0" err="1"/>
                  <a:t>sub</a:t>
                </a:r>
                <a:r>
                  <a:rPr lang="de-DE" dirty="0"/>
                  <a:t>((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)) = </a:t>
                </a:r>
                <a:r>
                  <a:rPr lang="de-DE" dirty="0" err="1"/>
                  <a:t>sub</a:t>
                </a:r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∪</m:t>
                    </m:r>
                  </m:oMath>
                </a14:m>
                <a:r>
                  <a:rPr lang="de-DE" dirty="0"/>
                  <a:t> {(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)}</a:t>
                </a:r>
              </a:p>
              <a:p>
                <a:pPr marL="0" indent="0">
                  <a:buNone/>
                </a:pPr>
                <a:r>
                  <a:rPr lang="de-DE" dirty="0"/>
                  <a:t>Wie lässt sich eine Aussage Teilen, sodass wieder syntaktisch korrekte Teilaussagen entstehen? </a:t>
                </a:r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B43E1A0F-16ED-0B9D-2C55-E35FB12AD4B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5776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94958E4-0D49-5673-D760-2357EFC41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Rang einer Aussage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0E40143-7D7C-BCFA-06E9-21B87382E72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Visuell: Anzahl an Kanten des längsten Weges zur Baumkrone im 	  	    Syntaxbaum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Rekursive Definition:</a:t>
                </a:r>
              </a:p>
              <a:p>
                <a:pPr marL="0" indent="0">
                  <a:buNone/>
                </a:pPr>
                <a:r>
                  <a:rPr lang="de-DE" dirty="0"/>
                  <a:t>	r(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= 0 für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atomare Aussage</a:t>
                </a:r>
              </a:p>
              <a:p>
                <a:pPr marL="0" indent="0">
                  <a:buNone/>
                </a:pPr>
                <a:r>
                  <a:rPr lang="de-DE" dirty="0"/>
                  <a:t>	r(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= </a:t>
                </a:r>
                <a:r>
                  <a:rPr lang="de-DE" dirty="0" err="1"/>
                  <a:t>max</a:t>
                </a:r>
                <a:r>
                  <a:rPr lang="de-DE" dirty="0"/>
                  <a:t>{rang(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), rang(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)} + 1</a:t>
                </a:r>
              </a:p>
              <a:p>
                <a:pPr marL="0" indent="0">
                  <a:buNone/>
                </a:pPr>
                <a:r>
                  <a:rPr lang="de-DE" dirty="0"/>
                  <a:t>	r((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)) = rang(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+ 1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Maß für die Komplexität einer Aussage.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30E40143-7D7C-BCFA-06E9-21B87382E72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023814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0976F9-0DB5-F9B9-E958-D2B03B3CC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Induktion über den Rang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0FBE8F2C-9384-5C15-60B6-F7907D63732E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dirty="0"/>
                  <a:t>Idee: Induktion mit vollständiger Induktion betreiben</a:t>
                </a:r>
              </a:p>
              <a:p>
                <a:pPr marL="0" indent="0">
                  <a:buNone/>
                </a:pPr>
                <a:r>
                  <a:rPr lang="de-DE" dirty="0">
                    <a:ea typeface="Cambria Math" panose="02040503050406030204" pitchFamily="18" charset="0"/>
                  </a:rPr>
                  <a:t>Sei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 beliebig.</a:t>
                </a:r>
              </a:p>
              <a:p>
                <a:pPr marL="0" indent="0">
                  <a:buNone/>
                </a:pPr>
                <a:r>
                  <a:rPr lang="de-DE" dirty="0"/>
                  <a:t>Wenn:</a:t>
                </a:r>
              </a:p>
              <a:p>
                <a:r>
                  <a:rPr lang="de-DE" dirty="0"/>
                  <a:t>für alle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 dirty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 mit rang(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&lt; rang(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eine Eigenschaft A gilt</a:t>
                </a:r>
              </a:p>
              <a:p>
                <a:r>
                  <a:rPr lang="de-DE" dirty="0"/>
                  <a:t>und daraus folgt, dass A auch für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 gilt</a:t>
                </a:r>
              </a:p>
              <a:p>
                <a:r>
                  <a:rPr lang="de-DE" dirty="0"/>
                  <a:t>und das auch noch für alle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Dann gilt A für ganz PROP.</a:t>
                </a:r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0FBE8F2C-9384-5C15-60B6-F7907D63732E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659168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F98985-C268-D784-DB28-ACA92BF9AC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Syntax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4600ACAA-32CD-2B1D-8551-071ADF146C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Sprachwissenschaftlich: Satzbau</a:t>
            </a:r>
          </a:p>
          <a:p>
            <a:r>
              <a:rPr lang="de-DE" dirty="0"/>
              <a:t>Regeln zum Bilden „wohlgeformter“ Ausdrücke</a:t>
            </a:r>
          </a:p>
          <a:p>
            <a:r>
              <a:rPr lang="de-DE" dirty="0"/>
              <a:t>Spezielle Zeichenketten</a:t>
            </a:r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8056867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B9005E-B07C-87DB-C380-223D08D9A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Induktion über den Rang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69EB2F57-BD04-0B83-6588-E9241DA77B9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pPr marL="0" indent="0">
                  <a:buNone/>
                </a:pPr>
                <a:r>
                  <a:rPr lang="de-DE" dirty="0"/>
                  <a:t>Vorgehen:</a:t>
                </a:r>
              </a:p>
              <a:p>
                <a:r>
                  <a:rPr lang="de-DE" dirty="0"/>
                  <a:t>A für Atome zeigen</a:t>
                </a:r>
              </a:p>
              <a:p>
                <a:r>
                  <a:rPr lang="de-DE" dirty="0"/>
                  <a:t>Induktionsannahme: A gilt bis einschließlich Rang n</a:t>
                </a:r>
              </a:p>
              <a:p>
                <a:r>
                  <a:rPr lang="de-DE" dirty="0"/>
                  <a:t>Induktionsschritt: A gilt für n+1 zeigen</a:t>
                </a:r>
              </a:p>
              <a:p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Eigenschaft A: Die Anzahl an Klammern einer Aussage ist gerade.</a:t>
                </a:r>
              </a:p>
              <a:p>
                <a:r>
                  <a:rPr lang="de-DE" dirty="0"/>
                  <a:t>Atome haben keine Klammern und 0 ist gerade</a:t>
                </a:r>
              </a:p>
              <a:p>
                <a:r>
                  <a:rPr lang="de-DE" dirty="0"/>
                  <a:t>Angenommen A gilt für alle Aussagen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de-DE" dirty="0"/>
                  <a:t>mit rang(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de-DE" dirty="0"/>
                  <a:t> n</a:t>
                </a:r>
              </a:p>
              <a:p>
                <a:r>
                  <a:rPr lang="de-DE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∎</m:t>
                        </m:r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e-DE" dirty="0"/>
                  <a:t>) mit rang(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 = n und rang(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e-DE" dirty="0"/>
                  <a:t>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≤</m:t>
                    </m:r>
                  </m:oMath>
                </a14:m>
                <a:r>
                  <a:rPr lang="de-DE" dirty="0"/>
                  <a:t> n hat Rang n+1</a:t>
                </a:r>
                <a:br>
                  <a:rPr lang="de-DE" dirty="0"/>
                </a:br>
                <a:r>
                  <a:rPr lang="de-DE" dirty="0"/>
                  <a:t>und 2(a+b+1) Klammern</a:t>
                </a:r>
              </a:p>
              <a:p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𝜑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 hat 2(a+1) Klammern und Rang n+1</a:t>
                </a:r>
              </a:p>
              <a:p>
                <a:r>
                  <a:rPr lang="de-DE" dirty="0"/>
                  <a:t>A gilt also auch für n+1 und mit vollständiger Induktion für ganz PROP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69EB2F57-BD04-0B83-6588-E9241DA77B9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54" t="-266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3565631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el 3">
            <a:extLst>
              <a:ext uri="{FF2B5EF4-FFF2-40B4-BE49-F238E27FC236}">
                <a16:creationId xmlns:a16="http://schemas.microsoft.com/office/drawing/2014/main" id="{89028831-A942-97CB-B8E5-48F9A8F728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/>
              <a:t>Vielen Dank für eure</a:t>
            </a:r>
            <a:br>
              <a:rPr lang="de-DE" dirty="0"/>
            </a:br>
            <a:r>
              <a:rPr lang="de-DE" dirty="0"/>
              <a:t>Aufmerksamkeit</a:t>
            </a:r>
          </a:p>
        </p:txBody>
      </p:sp>
      <p:sp>
        <p:nvSpPr>
          <p:cNvPr id="5" name="Untertitel 4">
            <a:extLst>
              <a:ext uri="{FF2B5EF4-FFF2-40B4-BE49-F238E27FC236}">
                <a16:creationId xmlns:a16="http://schemas.microsoft.com/office/drawing/2014/main" id="{11B76AE6-59B6-CBDE-D6D2-48B27EFF41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DE" sz="1600" dirty="0"/>
              <a:t>Quellen: Logik and </a:t>
            </a:r>
            <a:r>
              <a:rPr lang="de-DE" sz="1600" dirty="0" err="1"/>
              <a:t>Structure</a:t>
            </a:r>
            <a:r>
              <a:rPr lang="de-DE" sz="1600" dirty="0"/>
              <a:t>, S.5 – 15, 4. Auflage, Dirk van Dalen</a:t>
            </a:r>
          </a:p>
        </p:txBody>
      </p:sp>
    </p:spTree>
    <p:extLst>
      <p:ext uri="{BB962C8B-B14F-4D97-AF65-F5344CB8AC3E}">
        <p14:creationId xmlns:p14="http://schemas.microsoft.com/office/powerpoint/2010/main" val="22236927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A896F74-F9B5-3436-B247-36BDA1435D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Aussagen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1B630A9-824E-0F8A-8EBA-8A08D55E24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dirty="0"/>
              <a:t>Satz oder Statement</a:t>
            </a:r>
          </a:p>
          <a:p>
            <a:r>
              <a:rPr lang="de-DE" dirty="0"/>
              <a:t>Entweder wahr oder falsch</a:t>
            </a:r>
          </a:p>
          <a:p>
            <a:r>
              <a:rPr lang="de-DE" dirty="0"/>
              <a:t>Verknüpfbar</a:t>
            </a:r>
          </a:p>
          <a:p>
            <a:r>
              <a:rPr lang="de-DE" dirty="0"/>
              <a:t>Reduzierbar zu atomaren Aussagen</a:t>
            </a:r>
          </a:p>
          <a:p>
            <a:pPr marL="0" indent="0">
              <a:buNone/>
            </a:pPr>
            <a:r>
              <a:rPr lang="de-DE" dirty="0"/>
              <a:t>Bsp.: Ich wurde krank </a:t>
            </a:r>
            <a:r>
              <a:rPr lang="de-DE" b="1" dirty="0"/>
              <a:t>und</a:t>
            </a:r>
            <a:r>
              <a:rPr lang="de-DE" dirty="0"/>
              <a:t> der Arzt verschrieb mir Medikamente.</a:t>
            </a:r>
          </a:p>
          <a:p>
            <a:pPr marL="0" indent="0">
              <a:buNone/>
            </a:pPr>
            <a:r>
              <a:rPr lang="de-DE" dirty="0"/>
              <a:t>            Pi ist eine Quadratzahl.</a:t>
            </a:r>
          </a:p>
          <a:p>
            <a:pPr marL="0" indent="0">
              <a:buNone/>
            </a:pP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539498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F33242-C6F1-F52B-C0F3-58F69348F7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Das Alphabet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13A83F4-CF33-F90D-2F8C-307EF88437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fontScale="77500" lnSpcReduction="20000"/>
              </a:bodyPr>
              <a:lstStyle/>
              <a:p>
                <a:r>
                  <a:rPr lang="de-DE" dirty="0"/>
                  <a:t>Zeichen für atomare Aussagen:</a:t>
                </a:r>
              </a:p>
              <a:p>
                <a:pPr marL="0" indent="0">
                  <a:buNone/>
                </a:pPr>
                <a:r>
                  <a:rPr lang="de-DE" dirty="0"/>
                  <a:t>	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,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de-DE" dirty="0"/>
                  <a:t>, …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r>
                  <a:rPr lang="de-DE" dirty="0"/>
                  <a:t>Junktoren: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: Konjunktion	„und“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de-DE" dirty="0"/>
                  <a:t>: Disjunktion	„oder“</a:t>
                </a:r>
                <a:endParaRPr lang="de-DE" i="1" dirty="0">
                  <a:latin typeface="Cambria Math" panose="02040503050406030204" pitchFamily="18" charset="0"/>
                  <a:ea typeface="Cambria Math" panose="02040503050406030204" pitchFamily="18" charset="0"/>
                </a:endParaRPr>
              </a:p>
              <a:p>
                <a:pPr lvl="1"/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de-DE" dirty="0"/>
                  <a:t>: Falsum		„Falschheit“ (eher logische Konstante)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de-DE" dirty="0"/>
                  <a:t>: Implikation	„wenn … , dann …“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↔</m:t>
                    </m:r>
                  </m:oMath>
                </a14:m>
                <a:r>
                  <a:rPr lang="de-DE" dirty="0"/>
                  <a:t>: Äquivalenz	„genau dann, wenn …“</a:t>
                </a:r>
              </a:p>
              <a:p>
                <a:pPr lvl="1"/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: Negation	„nicht“</a:t>
                </a:r>
              </a:p>
              <a:p>
                <a:pPr lvl="1"/>
                <a:endParaRPr lang="de-DE" dirty="0"/>
              </a:p>
              <a:p>
                <a:r>
                  <a:rPr lang="de-DE" dirty="0"/>
                  <a:t>Hilfssymbole:</a:t>
                </a:r>
              </a:p>
              <a:p>
                <a:pPr marL="0" indent="0">
                  <a:buNone/>
                </a:pPr>
                <a:r>
                  <a:rPr lang="de-DE" dirty="0"/>
                  <a:t>	„(“ und „)“</a:t>
                </a:r>
              </a:p>
              <a:p>
                <a:pPr marL="457200" lvl="1" indent="0">
                  <a:buNone/>
                </a:pPr>
                <a:r>
                  <a:rPr lang="de-DE" dirty="0"/>
                  <a:t>	</a:t>
                </a:r>
                <a:endParaRPr lang="de-DE" sz="2400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713A83F4-CF33-F90D-2F8C-307EF88437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96" t="-266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95845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5D09EC9-EA84-C341-446F-683FD1E9A1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Konstruktion neuer Aussagen</a:t>
            </a:r>
          </a:p>
        </p:txBody>
      </p:sp>
      <p:sp>
        <p:nvSpPr>
          <p:cNvPr id="6" name="Textplatzhalter 5">
            <a:extLst>
              <a:ext uri="{FF2B5EF4-FFF2-40B4-BE49-F238E27FC236}">
                <a16:creationId xmlns:a16="http://schemas.microsoft.com/office/drawing/2014/main" id="{F4D462AB-B607-0643-0854-6982838853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/>
              <a:t>Korrekte Syntax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" name="Inhaltsplatzhalter 6">
                <a:extLst>
                  <a:ext uri="{FF2B5EF4-FFF2-40B4-BE49-F238E27FC236}">
                    <a16:creationId xmlns:a16="http://schemas.microsoft.com/office/drawing/2014/main" id="{88ED229F-C431-3A30-CDAF-FA69A47BDD9F}"/>
                  </a:ext>
                </a:extLst>
              </p:cNvPr>
              <p:cNvSpPr>
                <a:spLocks noGrp="1"/>
              </p:cNvSpPr>
              <p:nvPr>
                <p:ph sz="half" idx="2"/>
              </p:nvPr>
            </p:nvSpPr>
            <p:spPr/>
            <p:txBody>
              <a:bodyPr/>
              <a:lstStyle/>
              <a:p>
                <a:r>
                  <a:rPr lang="de-DE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</a:t>
                </a:r>
              </a:p>
              <a:p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)</a:t>
                </a:r>
              </a:p>
              <a:p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) )</a:t>
                </a:r>
              </a:p>
              <a:p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))</a:t>
                </a:r>
                <a:endParaRPr lang="de-DE" i="1" dirty="0">
                  <a:latin typeface="Cambria Math" panose="02040503050406030204" pitchFamily="18" charset="0"/>
                </a:endParaRPr>
              </a:p>
              <a:p>
                <a:endParaRPr lang="de-DE" dirty="0"/>
              </a:p>
              <a:p>
                <a:endParaRPr lang="de-DE" dirty="0"/>
              </a:p>
              <a:p>
                <a:endParaRPr lang="de-DE" i="1" dirty="0">
                  <a:latin typeface="Cambria Math" panose="02040503050406030204" pitchFamily="18" charset="0"/>
                </a:endParaRPr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7" name="Inhaltsplatzhalter 6">
                <a:extLst>
                  <a:ext uri="{FF2B5EF4-FFF2-40B4-BE49-F238E27FC236}">
                    <a16:creationId xmlns:a16="http://schemas.microsoft.com/office/drawing/2014/main" id="{88ED229F-C431-3A30-CDAF-FA69A47BDD9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half" idx="2"/>
              </p:nvPr>
            </p:nvSpPr>
            <p:spPr>
              <a:blipFill>
                <a:blip r:embed="rId2"/>
                <a:stretch>
                  <a:fillRect l="-2128" t="-2980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Textplatzhalter 7">
            <a:extLst>
              <a:ext uri="{FF2B5EF4-FFF2-40B4-BE49-F238E27FC236}">
                <a16:creationId xmlns:a16="http://schemas.microsoft.com/office/drawing/2014/main" id="{738F6DE3-372C-47AC-0441-29439A1962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de-DE" dirty="0"/>
              <a:t>Falsche Syntax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9" name="Inhaltsplatzhalter 8">
                <a:extLst>
                  <a:ext uri="{FF2B5EF4-FFF2-40B4-BE49-F238E27FC236}">
                    <a16:creationId xmlns:a16="http://schemas.microsoft.com/office/drawing/2014/main" id="{B8D6B033-9B0F-4FA9-7AB0-AAAAB7699469}"/>
                  </a:ext>
                </a:extLst>
              </p:cNvPr>
              <p:cNvSpPr>
                <a:spLocks noGrp="1"/>
              </p:cNvSpPr>
              <p:nvPr>
                <p:ph sz="quarter" idx="4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endParaRPr lang="de-DE" dirty="0"/>
              </a:p>
              <a:p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endParaRPr lang="de-DE" dirty="0"/>
              </a:p>
              <a:p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)</a:t>
                </a:r>
              </a:p>
              <a:p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</a:t>
                </a:r>
                <a:endParaRPr lang="de-DE" i="1" dirty="0">
                  <a:latin typeface="Cambria Math" panose="02040503050406030204" pitchFamily="18" charset="0"/>
                </a:endParaRPr>
              </a:p>
              <a:p>
                <a:endParaRPr lang="de-DE" dirty="0"/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9" name="Inhaltsplatzhalter 8">
                <a:extLst>
                  <a:ext uri="{FF2B5EF4-FFF2-40B4-BE49-F238E27FC236}">
                    <a16:creationId xmlns:a16="http://schemas.microsoft.com/office/drawing/2014/main" id="{B8D6B033-9B0F-4FA9-7AB0-AAAAB769946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4"/>
              </p:nvPr>
            </p:nvSpPr>
            <p:spPr>
              <a:blipFill>
                <a:blip r:embed="rId3"/>
                <a:stretch>
                  <a:fillRect l="-2118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089689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14FF9F-0451-17CF-CC61-12EF812F68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PROP - Die Menge der Aussagen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878FE1B-1C48-31C6-8AC4-D209659A9D24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de-DE" dirty="0"/>
                  <a:t>PROP ist die kleinste Menge X, die folgende Eigenschaften erfüllt:</a:t>
                </a:r>
              </a:p>
              <a:p>
                <a:pPr marL="514350" indent="-514350">
                  <a:buFont typeface="+mj-lt"/>
                  <a:buAutoNum type="romanLcPeriod"/>
                </a:pPr>
                <a:endParaRPr lang="de-DE" dirty="0"/>
              </a:p>
              <a:p>
                <a:pPr marL="571500" indent="-571500">
                  <a:buFont typeface="+mj-lt"/>
                  <a:buAutoNum type="romanLcPeriod"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∀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𝑖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∈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ℕ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: </m:t>
                        </m:r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X und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X</a:t>
                </a:r>
              </a:p>
              <a:p>
                <a:pPr marL="571500" indent="-57150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</m:t>
                    </m:r>
                    <m:r>
                      <a:rPr lang="de-DE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X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),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),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⟶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), 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⟷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X</a:t>
                </a:r>
              </a:p>
              <a:p>
                <a:pPr marL="571500" indent="-571500">
                  <a:buFont typeface="+mj-lt"/>
                  <a:buAutoNum type="romanLcPeriod"/>
                </a:pP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X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(</a:t>
                </a:r>
                <a14:m>
                  <m:oMath xmlns:m="http://schemas.openxmlformats.org/officeDocument/2006/math">
                    <m:r>
                      <a:rPr lang="de-DE" i="1" dirty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X</a:t>
                </a:r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878FE1B-1C48-31C6-8AC4-D209659A9D24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90578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9FF79EB-C086-C560-CEEA-58A59DDEC6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Element von PROP?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379DF67-8DE4-1478-0DFE-BAABE0E27EB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de-DE" dirty="0"/>
                  <a:t>Falls JA: Konstruktion durch die drei Eigenschaften</a:t>
                </a:r>
              </a:p>
              <a:p>
                <a:pPr marL="0" indent="0">
                  <a:buNone/>
                </a:pPr>
                <a:r>
                  <a:rPr lang="de-DE" dirty="0"/>
                  <a:t>Bsp.: 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))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  <m:r>
                      <a:rPr lang="de-DE">
                        <a:latin typeface="Cambria Math" panose="02040503050406030204" pitchFamily="18" charset="0"/>
                      </a:rPr>
                      <m:t>, </m:t>
                    </m:r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 wegen Eigenschaft i.)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de-DE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 wegen Eigenschaft ii.)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0</m:t>
                        </m:r>
                      </m:sub>
                    </m:sSub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de-DE" dirty="0"/>
                  <a:t>))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 wegen Eigenschaft </a:t>
                </a:r>
                <a:r>
                  <a:rPr lang="de-DE" dirty="0" err="1"/>
                  <a:t>iii.</a:t>
                </a:r>
                <a:r>
                  <a:rPr lang="de-DE" dirty="0"/>
                  <a:t>)</a:t>
                </a:r>
              </a:p>
              <a:p>
                <a:pPr lvl="1">
                  <a:buFont typeface="Wingdings" panose="05000000000000000000" pitchFamily="2" charset="2"/>
                  <a:buChar char="§"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		</a:t>
                </a:r>
              </a:p>
              <a:p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5379DF67-8DE4-1478-0DFE-BAABE0E27EB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424046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A3690E0-825B-526E-B9C8-03B15F3BA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Element von PROP?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95D5A361-FADB-66B6-D3AF-C2BCBF28DD0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de-DE" dirty="0"/>
                  <a:t>Falls NEIN: Zeige , dass die Menge nicht minimal ist.</a:t>
                </a:r>
              </a:p>
              <a:p>
                <a:pPr marL="0" indent="0">
                  <a:buNone/>
                </a:pPr>
                <a:r>
                  <a:rPr lang="de-DE" dirty="0"/>
                  <a:t>Bsp.: ((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Angenommen X erfüllt die drei Eigenschaften und ((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X. </a:t>
                </a:r>
              </a:p>
              <a:p>
                <a:pPr marL="0" indent="0">
                  <a:buNone/>
                </a:pPr>
                <a:r>
                  <a:rPr lang="de-DE" dirty="0"/>
                  <a:t>Y := X\ ((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endParaRPr lang="de-DE" dirty="0"/>
              </a:p>
              <a:p>
                <a:r>
                  <a:rPr lang="de-DE" dirty="0"/>
                  <a:t>Y erfüllt Eigenschaft i.), da ((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kein Atom oder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de-DE" dirty="0"/>
                  <a:t> ist.</a:t>
                </a:r>
              </a:p>
              <a:p>
                <a:r>
                  <a:rPr lang="de-DE" dirty="0"/>
                  <a:t>Y erfüllt Eigenschaft ii.) und </a:t>
                </a:r>
                <a:r>
                  <a:rPr lang="de-DE" dirty="0" err="1"/>
                  <a:t>iii.</a:t>
                </a:r>
                <a:r>
                  <a:rPr lang="de-DE" dirty="0"/>
                  <a:t>), da z.B. eine abschließende Klammer in ((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</m:oMath>
                </a14:m>
                <a:r>
                  <a:rPr lang="de-DE" dirty="0"/>
                  <a:t> fehlt.</a:t>
                </a:r>
              </a:p>
              <a:p>
                <a:pPr marL="0" indent="0">
                  <a:buNone/>
                </a:pPr>
                <a:r>
                  <a:rPr lang="de-DE" dirty="0"/>
                  <a:t>X war also nicht die kleinste Menge die i.), ii.) und </a:t>
                </a:r>
                <a:r>
                  <a:rPr lang="de-DE" dirty="0" err="1"/>
                  <a:t>iii.</a:t>
                </a:r>
                <a:r>
                  <a:rPr lang="de-DE" dirty="0"/>
                  <a:t>) erfüllt.</a:t>
                </a:r>
              </a:p>
              <a:p>
                <a:endParaRPr lang="de-DE" dirty="0"/>
              </a:p>
              <a:p>
                <a:pPr marL="0" indent="0">
                  <a:buNone/>
                </a:pPr>
                <a:endParaRPr lang="de-DE" dirty="0"/>
              </a:p>
            </p:txBody>
          </p:sp>
        </mc:Choice>
        <mc:Fallback xmlns="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95D5A361-FADB-66B6-D3AF-C2BCBF28DD0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23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9188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5B31604-0539-D932-AFE8-3B166F710B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/>
              <a:t>Induktion und Eigenschaften von Aussagen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780D831-7524-3A10-4AF9-C97B8C9C875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:pPr marL="0" indent="0">
                  <a:buNone/>
                </a:pPr>
                <a:r>
                  <a:rPr lang="de-DE" dirty="0"/>
                  <a:t>Eigenschaft A: Die Anzahl an Klammern einer Aussage ist gerade.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Wie beweist man A oder sonstige Eigenschaften von Aussagen?</a:t>
                </a:r>
              </a:p>
              <a:p>
                <a:pPr marL="0" indent="0">
                  <a:buNone/>
                </a:pPr>
                <a:endParaRPr lang="de-DE" dirty="0"/>
              </a:p>
              <a:p>
                <a:pPr marL="0" indent="0">
                  <a:buNone/>
                </a:pPr>
                <a:r>
                  <a:rPr lang="de-DE" dirty="0"/>
                  <a:t>Sei B eine Eigenschaft. B(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/>
                  <a:t>) gilt für alle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𝜑</m:t>
                    </m:r>
                  </m:oMath>
                </a14:m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de-DE" dirty="0"/>
                  <a:t> PROP, wenn</a:t>
                </a:r>
              </a:p>
              <a:p>
                <a:pPr marL="571500" indent="-571500">
                  <a:buFont typeface="+mj-lt"/>
                  <a:buAutoNum type="romanUcPeriod"/>
                </a:pPr>
                <a:r>
                  <a:rPr lang="de-DE" dirty="0"/>
                  <a:t>B(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⊥</m:t>
                    </m:r>
                  </m:oMath>
                </a14:m>
                <a:r>
                  <a:rPr lang="de-DE" dirty="0"/>
                  <a:t>) und B(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de-DE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de-DE" i="1"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de-DE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</m:oMath>
                </a14:m>
                <a:r>
                  <a:rPr lang="de-DE" dirty="0"/>
                  <a:t>) gelten für alle i</a:t>
                </a:r>
                <a:r>
                  <a:rPr lang="de-DE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∈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ℕ</m:t>
                    </m:r>
                  </m:oMath>
                </a14:m>
                <a:r>
                  <a:rPr lang="de-DE" dirty="0"/>
                  <a:t>.</a:t>
                </a:r>
              </a:p>
              <a:p>
                <a:pPr marL="571500" indent="-571500">
                  <a:buFont typeface="+mj-lt"/>
                  <a:buAutoNum type="romanUcPeriod"/>
                </a:pPr>
                <a:r>
                  <a:rPr lang="de-DE" dirty="0"/>
                  <a:t>B(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de-DE" dirty="0"/>
                  <a:t>) und B(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gelten 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B(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𝜓</m:t>
                    </m:r>
                  </m:oMath>
                </a14:m>
                <a:r>
                  <a:rPr lang="de-DE" dirty="0"/>
                  <a:t>) gilt.</a:t>
                </a:r>
                <a:br>
                  <a:rPr lang="de-DE" dirty="0"/>
                </a:br>
                <a:r>
                  <a:rPr lang="de-DE" dirty="0"/>
                  <a:t>(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∎</m:t>
                    </m:r>
                  </m:oMath>
                </a14:m>
                <a:r>
                  <a:rPr lang="de-DE" dirty="0"/>
                  <a:t> kann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de-DE" dirty="0"/>
                  <a:t>,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∨</m:t>
                    </m:r>
                  </m:oMath>
                </a14:m>
                <a:r>
                  <a:rPr lang="de-DE" dirty="0"/>
                  <a:t>,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⟶</m:t>
                    </m:r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, 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⟷</m:t>
                    </m:r>
                  </m:oMath>
                </a14:m>
                <a:r>
                  <a:rPr lang="de-DE" dirty="0"/>
                  <a:t> sein)</a:t>
                </a:r>
              </a:p>
              <a:p>
                <a:pPr marL="571500" indent="-571500">
                  <a:buFont typeface="+mj-lt"/>
                  <a:buAutoNum type="romanUcPeriod"/>
                </a:pPr>
                <a:r>
                  <a:rPr lang="de-DE" dirty="0"/>
                  <a:t>B(</a:t>
                </a:r>
                <a14:m>
                  <m:oMath xmlns:m="http://schemas.openxmlformats.org/officeDocument/2006/math">
                    <m:r>
                      <a:rPr lang="de-DE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de-DE" dirty="0"/>
                  <a:t>) gilt </a:t>
                </a:r>
                <a14:m>
                  <m:oMath xmlns:m="http://schemas.openxmlformats.org/officeDocument/2006/math"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⟹</m:t>
                    </m:r>
                  </m:oMath>
                </a14:m>
                <a:r>
                  <a:rPr lang="de-DE" dirty="0"/>
                  <a:t> B(</a:t>
                </a:r>
                <a14:m>
                  <m:oMath xmlns:m="http://schemas.openxmlformats.org/officeDocument/2006/math">
                    <m:r>
                      <a:rPr lang="de-DE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(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¬</m:t>
                    </m:r>
                    <m:r>
                      <a:rPr lang="de-DE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𝜙</m:t>
                    </m:r>
                  </m:oMath>
                </a14:m>
                <a:r>
                  <a:rPr lang="de-DE" dirty="0"/>
                  <a:t>)) gilt.</a:t>
                </a:r>
              </a:p>
            </p:txBody>
          </p:sp>
        </mc:Choice>
        <mc:Fallback>
          <p:sp>
            <p:nvSpPr>
              <p:cNvPr id="3" name="Inhaltsplatzhalter 2">
                <a:extLst>
                  <a:ext uri="{FF2B5EF4-FFF2-40B4-BE49-F238E27FC236}">
                    <a16:creationId xmlns:a16="http://schemas.microsoft.com/office/drawing/2014/main" id="{C780D831-7524-3A10-4AF9-C97B8C9C875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217" t="-3081"/>
                </a:stretch>
              </a:blipFill>
            </p:spPr>
            <p:txBody>
              <a:bodyPr/>
              <a:lstStyle/>
              <a:p>
                <a:r>
                  <a:rPr lang="de-D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01004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1456</Words>
  <Application>Microsoft Office PowerPoint</Application>
  <PresentationFormat>Breitbild</PresentationFormat>
  <Paragraphs>197</Paragraphs>
  <Slides>21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21</vt:i4>
      </vt:variant>
    </vt:vector>
  </HeadingPairs>
  <TitlesOfParts>
    <vt:vector size="27" baseType="lpstr">
      <vt:lpstr>Aptos</vt:lpstr>
      <vt:lpstr>Aptos Display</vt:lpstr>
      <vt:lpstr>Arial</vt:lpstr>
      <vt:lpstr>Cambria Math</vt:lpstr>
      <vt:lpstr>Wingdings</vt:lpstr>
      <vt:lpstr>Office</vt:lpstr>
      <vt:lpstr>Syntax der Aussagenlogik</vt:lpstr>
      <vt:lpstr>Syntax</vt:lpstr>
      <vt:lpstr>Aussagen</vt:lpstr>
      <vt:lpstr>Das Alphabet</vt:lpstr>
      <vt:lpstr>Konstruktion neuer Aussagen</vt:lpstr>
      <vt:lpstr>PROP - Die Menge der Aussagen</vt:lpstr>
      <vt:lpstr>Element von PROP?</vt:lpstr>
      <vt:lpstr>Element von PROP?</vt:lpstr>
      <vt:lpstr>Induktion und Eigenschaften von Aussagen</vt:lpstr>
      <vt:lpstr>Induktion und Eigenschaften von Aussagen</vt:lpstr>
      <vt:lpstr>Beispiel zur Induktion</vt:lpstr>
      <vt:lpstr>Bildungsfolgen</vt:lpstr>
      <vt:lpstr>PROP mit Bildungsfolgen</vt:lpstr>
      <vt:lpstr>PROP mit Bildungsfolgen</vt:lpstr>
      <vt:lpstr>Syntaxbaum von (p_1 ⟶ (⊥∨(¬p_3))) </vt:lpstr>
      <vt:lpstr>Syntaxbaum von (p_1 ⟶ (⊥∨(¬p_3))) </vt:lpstr>
      <vt:lpstr>Menge der Teilaussagen</vt:lpstr>
      <vt:lpstr>Rang einer Aussage</vt:lpstr>
      <vt:lpstr>Induktion über den Rang</vt:lpstr>
      <vt:lpstr>Induktion über den Rang</vt:lpstr>
      <vt:lpstr>Vielen Dank für eure Aufmerksamkeit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Syntax der Aussagenlogik</dc:title>
  <dc:creator>Philipp Lesi</dc:creator>
  <cp:lastModifiedBy>Philipp Lesi</cp:lastModifiedBy>
  <cp:revision>63</cp:revision>
  <dcterms:created xsi:type="dcterms:W3CDTF">2024-03-02T12:10:06Z</dcterms:created>
  <dcterms:modified xsi:type="dcterms:W3CDTF">2024-03-04T20:12:43Z</dcterms:modified>
</cp:coreProperties>
</file>