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6" r:id="rId6"/>
    <p:sldId id="262" r:id="rId7"/>
    <p:sldId id="267" r:id="rId8"/>
    <p:sldId id="268" r:id="rId9"/>
    <p:sldId id="263" r:id="rId10"/>
    <p:sldId id="264" r:id="rId11"/>
    <p:sldId id="269" r:id="rId12"/>
    <p:sldId id="270" r:id="rId13"/>
    <p:sldId id="271" r:id="rId14"/>
    <p:sldId id="275" r:id="rId15"/>
    <p:sldId id="277" r:id="rId16"/>
    <p:sldId id="276" r:id="rId17"/>
    <p:sldId id="279" r:id="rId18"/>
    <p:sldId id="278" r:id="rId19"/>
    <p:sldId id="274" r:id="rId20"/>
    <p:sldId id="280" r:id="rId21"/>
    <p:sldId id="281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6374E-80C2-803C-0ACF-C89729CA1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6439F9-E8FA-34CE-4252-5DFDE1DBA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194F1-DF4C-DD2D-A543-60A02F8C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8F49AD-6119-5AF3-8A84-E09656E6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83DB7-2331-3537-A602-C6A50AB3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8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3AFA3-EC76-1587-15CE-B08F074F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0F42E57-F76D-7972-A851-356EEFE51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C469F9-308C-6C27-9E44-95380AE48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B665C8-253B-8D37-5D83-FECCBF57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AD8F34-00D0-1EA1-0911-650D9E58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38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D6595DE-79B6-D994-880C-0472B34E1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4864D3F-E30A-F1DA-A0E4-93977AADB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D5B0C7-1F68-18D2-BAC2-64BED5C0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C2B0C9-86EA-D485-269F-005612B1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DDEA2-62BD-70F0-A4C5-0E55DC1F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16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3D37B-D09A-0636-10C6-122A38D8B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C6C4B5-5613-5EF4-F944-890ABAAC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9CD8AF-1716-6AC7-98C2-582BF992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F493D0-E89A-E949-E510-952CB7B9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30595D-366C-9550-B466-4B1EA53E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7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D76746-82EC-E815-FE49-64B73AA98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B9AA1F-E876-4506-DF91-4930B72A2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AC3432-C982-0A24-9702-B38A29B8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B30A6E-8A2A-6B43-FBB0-7B8124959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81996C-7F70-25CE-8160-0B2BA7CE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06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B49F7-C0FA-C235-53F5-BC4B16EE3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88297C-4CF7-8FC8-B021-8B973589E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DEE7B6-ABCF-442C-BAA6-E13E414AA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7780FA-EF24-488A-7EEE-A3019A35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EF82B0-D611-E815-3706-9C760C87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C35CC5-0C8E-819F-0096-D6C142DD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82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95F19-E168-C893-0229-A73DE27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520E3F-FB78-E977-2E64-8DDBC0854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36D354-3D5B-935F-5212-A980507D8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54E43D-4E19-CFCB-4C5F-2550B25BF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727CA2-5735-BD1A-580E-12EAD1BCD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32D4E16-06EF-8C3B-135D-0DE91941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F9031E6-2EF7-8646-A632-CB63BE1B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37F48FE-EFF8-55E4-C569-DFC073AE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20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836C19-B3A2-67C5-8C0C-F1C3845C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34B21CD-3859-764C-A707-71E22F29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47D038-5D9A-5ED8-F2D4-34E567E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5E203-AC20-F52C-EE20-77F0B4D1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1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C79AA9-63E1-DB7F-2EED-6A0D318A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916D9C-F787-4B53-D80E-B9188A32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88C069-478F-5DBA-0491-EC1B3F74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23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EC70A-ED81-4E1E-924D-CDAC2644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FA0B9F-8C18-15C7-32F9-C18CF36EA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D5D7AA-CD82-D75F-EFA4-8CA0227BB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25B5B-E8DE-6F77-DEA8-9BEA65C4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8B4CF4-BF9F-D74A-E1AE-9D3216A3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CE2F15-207A-5A47-C1FF-E772A6BE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85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589847-6663-A262-8702-BD95A1798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992E46-29C4-890E-2F53-0B5918DBC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7D64D3-C532-E67A-4984-D34DDFDB9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6246E4-E068-C9A3-DBC6-A0ACA0E3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06E0D6-1529-F72E-6C35-4796F86A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22D25-31BD-77CE-9F38-E92E93C1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09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92F4E4-F23E-A19B-5E46-E55961343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0A400A-0485-BD87-D2DA-8A1E4119F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A3628D-B34E-FDDC-2DF6-FFDAA3BAB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A64B25-6573-4AB7-BA9A-5108BF5C7F7F}" type="datetimeFigureOut">
              <a:rPr lang="de-DE" smtClean="0"/>
              <a:t>04.03.2024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705100-8B23-366F-7677-CBECC99A6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91D767-8559-4C79-5ED9-F5A91C2BB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58D1A0-771E-4CB3-9499-5102C85796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27FDF-CC47-890A-97BA-7BD9AAF6C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Syntax der Aussagenlogik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4EDF2A-758C-1813-23BB-79752F2A0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Proseminar: Aussagenlogik und Boolesche </a:t>
            </a:r>
            <a:r>
              <a:rPr lang="de-DE" dirty="0" err="1"/>
              <a:t>Algebren</a:t>
            </a:r>
            <a:endParaRPr lang="de-DE" dirty="0"/>
          </a:p>
          <a:p>
            <a:r>
              <a:rPr lang="de-DE" dirty="0"/>
              <a:t>Philipp Lesi</a:t>
            </a:r>
          </a:p>
        </p:txBody>
      </p:sp>
    </p:spTree>
    <p:extLst>
      <p:ext uri="{BB962C8B-B14F-4D97-AF65-F5344CB8AC3E}">
        <p14:creationId xmlns:p14="http://schemas.microsoft.com/office/powerpoint/2010/main" val="1813332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0BB53-4F5C-20B3-0D8F-EEAB01297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Induktion und Eigenschaften von Aussagen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D304CB9-51B2-6283-5DA5-D9F51D7741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/>
                  <a:t>Beweis:</a:t>
                </a:r>
              </a:p>
              <a:p>
                <a:pPr marL="0" indent="0">
                  <a:buNone/>
                </a:pPr>
                <a:r>
                  <a:rPr lang="de-DE" dirty="0"/>
                  <a:t>Sei X := {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PROP: B(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gilt}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PROP</a:t>
                </a:r>
              </a:p>
              <a:p>
                <a:pPr marL="0" indent="0">
                  <a:buNone/>
                </a:pPr>
                <a:r>
                  <a:rPr lang="de-DE" dirty="0"/>
                  <a:t>ZIEL: PROP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X, bzw. X erfüllt Eigenschaft i.), ii.) und </a:t>
                </a:r>
                <a:r>
                  <a:rPr lang="de-DE" dirty="0" err="1"/>
                  <a:t>iii.</a:t>
                </a:r>
                <a:r>
                  <a:rPr lang="de-DE" dirty="0"/>
                  <a:t>)</a:t>
                </a:r>
              </a:p>
              <a:p>
                <a:pPr marL="0" indent="0">
                  <a:buNone/>
                </a:pPr>
                <a:r>
                  <a:rPr lang="de-DE" dirty="0"/>
                  <a:t>Eigenschaft i.): gilt wegen I.</a:t>
                </a:r>
              </a:p>
              <a:p>
                <a:pPr marL="0" indent="0">
                  <a:buNone/>
                </a:pPr>
                <a:r>
                  <a:rPr lang="de-DE" dirty="0"/>
                  <a:t>Eigenschaft ii.) gilt wegen II.</a:t>
                </a:r>
              </a:p>
              <a:p>
                <a:pPr marL="0" indent="0">
                  <a:buNone/>
                </a:pPr>
                <a:r>
                  <a:rPr lang="de-DE" dirty="0"/>
                  <a:t>Eigenschaft </a:t>
                </a:r>
                <a:r>
                  <a:rPr lang="de-DE" dirty="0" err="1"/>
                  <a:t>iii.</a:t>
                </a:r>
                <a:r>
                  <a:rPr lang="de-DE" dirty="0"/>
                  <a:t>) gilt wegen III.</a:t>
                </a:r>
              </a:p>
              <a:p>
                <a:pPr marL="0" indent="0">
                  <a:buNone/>
                </a:pPr>
                <a:r>
                  <a:rPr lang="de-DE" dirty="0"/>
                  <a:t>Also gilt X = PROP und somit gilt B für alle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D304CB9-51B2-6283-5DA5-D9F51D7741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9576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3C4AF-6091-7F27-E5EC-0F4B97C3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zur Induktion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50FA7CF-3912-8874-B88E-75474BB763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/>
                  <a:t>Eigenschaft A: Die Anzahl an Klammern einer Aussage ist gerade.</a:t>
                </a:r>
              </a:p>
              <a:p>
                <a:pPr marL="0" indent="0">
                  <a:buNone/>
                </a:pPr>
                <a:r>
                  <a:rPr lang="de-DE" dirty="0" err="1"/>
                  <a:t>Beh</a:t>
                </a:r>
                <a:r>
                  <a:rPr lang="de-DE" dirty="0"/>
                  <a:t>.: A gilt für alle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</a:t>
                </a:r>
              </a:p>
              <a:p>
                <a:pPr marL="0" indent="0">
                  <a:buNone/>
                </a:pPr>
                <a:r>
                  <a:rPr lang="de-DE" dirty="0" err="1"/>
                  <a:t>Bew</a:t>
                </a:r>
                <a:r>
                  <a:rPr lang="de-DE" dirty="0"/>
                  <a:t>.:</a:t>
                </a:r>
              </a:p>
              <a:p>
                <a:pPr marL="571500" indent="-571500">
                  <a:buAutoNum type="romanUcPeriod"/>
                </a:pPr>
                <a:r>
                  <a:rPr lang="de-DE" dirty="0"/>
                  <a:t>Atome und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de-DE" dirty="0"/>
                  <a:t> haben keine Klammern und 0 ist gerade.</a:t>
                </a:r>
              </a:p>
              <a:p>
                <a:pPr marL="571500" indent="-571500">
                  <a:buAutoNum type="romanUcPeriod"/>
                </a:pPr>
                <a:r>
                  <a:rPr lang="de-DE" dirty="0"/>
                  <a:t>Wenn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2n und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 2m Klammern haben, hat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2(n+m+1) Klammern.</a:t>
                </a:r>
              </a:p>
              <a:p>
                <a:pPr marL="571500" indent="-571500">
                  <a:buAutoNum type="romanUcPeriod"/>
                </a:pPr>
                <a:r>
                  <a:rPr lang="de-DE" dirty="0"/>
                  <a:t>Wenn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2n Klammern hat, hat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2(n+1) Klammern</a:t>
                </a:r>
              </a:p>
              <a:p>
                <a:pPr marL="0" indent="0">
                  <a:buNone/>
                </a:pPr>
                <a:r>
                  <a:rPr lang="de-DE" dirty="0"/>
                  <a:t>Per Induktion gilt A für alle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aus PROP.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50FA7CF-3912-8874-B88E-75474BB763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818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7FCA8-5237-E581-47C5-AECB4B1E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Bildungsfolgen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BE8E6D7-DED1-6B98-C7CD-041DDA1430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Schrittweise Konstruktion von komplexeren Aussagen durch Teilaussagen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ist Bildungsfolge von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, wenn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=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de-DE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atomare Aussage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de-DE" dirty="0"/>
                  <a:t>) aus zwei vorigen Aussagen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¬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dirty="0"/>
                  <a:t>) aus einer vorigen Aussage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Bsp.:(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sub>
                    </m:sSub>
                  </m:oMath>
                </a14:m>
                <a:r>
                  <a:rPr lang="de-DE" dirty="0"/>
                  <a:t>,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))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BE8E6D7-DED1-6B98-C7CD-041DDA1430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801" b="-33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15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06C8B-18E3-8518-7A0F-71528F937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 mit Bildungsfolgen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AF14F39-9855-1AF8-61B8-4A52C6CF6A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Beh.: PROP ist die Menge aller Ausdrücke mit Bildungsfolgen</a:t>
                </a:r>
              </a:p>
              <a:p>
                <a:pPr marL="0" indent="0">
                  <a:buNone/>
                </a:pPr>
                <a:r>
                  <a:rPr lang="de-DE" dirty="0" err="1"/>
                  <a:t>Bew</a:t>
                </a:r>
                <a:r>
                  <a:rPr lang="de-DE" dirty="0"/>
                  <a:t>.:</a:t>
                </a:r>
              </a:p>
              <a:p>
                <a:pPr marL="0" indent="0">
                  <a:buNone/>
                </a:pPr>
                <a:r>
                  <a:rPr lang="de-DE" dirty="0"/>
                  <a:t>Sei F die Menge aller Zeichenketten mit Bildungsfolge</a:t>
                </a:r>
              </a:p>
              <a:p>
                <a:pPr marL="0" indent="0">
                  <a:buNone/>
                </a:pPr>
                <a:r>
                  <a:rPr lang="de-DE" dirty="0"/>
                  <a:t>1. Zeige PROP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F (Induktion)</a:t>
                </a:r>
              </a:p>
              <a:p>
                <a:pPr marL="1028700" lvl="1" indent="-571500">
                  <a:buFont typeface="+mj-lt"/>
                  <a:buAutoNum type="romanUcPeriod"/>
                </a:pPr>
                <a:r>
                  <a:rPr lang="de-DE" dirty="0"/>
                  <a:t>Atome und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de-DE" dirty="0"/>
                  <a:t> sind selber eine Bildungsfolge von sich selbst</a:t>
                </a:r>
              </a:p>
              <a:p>
                <a:pPr marL="1028700" lvl="1" indent="-571500">
                  <a:buFont typeface="+mj-lt"/>
                  <a:buAutoNum type="romanUcPeriod"/>
                </a:pPr>
                <a:r>
                  <a:rPr lang="de-DE" dirty="0"/>
                  <a:t>Für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 mit BF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de-DE" dirty="0"/>
                  <a:t> ist</a:t>
                </a:r>
                <a:br>
                  <a:rPr lang="de-DE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de-DE" dirty="0"/>
                  <a:t>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de-DE" dirty="0"/>
                  <a:t>) BF von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∎ 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</a:t>
                </a:r>
              </a:p>
              <a:p>
                <a:pPr marL="1028700" lvl="1" indent="-571500">
                  <a:buFont typeface="+mj-lt"/>
                  <a:buAutoNum type="romanUcPeriod"/>
                </a:pPr>
                <a:r>
                  <a:rPr lang="de-DE" dirty="0"/>
                  <a:t>Für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mit BF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 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,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/>
                  <a:t>) BF von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Alle Elemente in PROP haben Bildungsfolgen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AF14F39-9855-1AF8-61B8-4A52C6CF6A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53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5E4AA-58B2-099B-31B9-CA3DE2D4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 mit Bildungsfolgen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CC1B7F6-8255-B806-6F0A-CF5C2BAF61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4746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de-DE" dirty="0"/>
                  <a:t>2. Zeige F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PROP (Induktion)</a:t>
                </a:r>
              </a:p>
              <a:p>
                <a:pPr marL="0" indent="0">
                  <a:buNone/>
                </a:pPr>
                <a:r>
                  <a:rPr lang="de-DE" dirty="0"/>
                  <a:t>Sei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F,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ist also Zeichenkette mit BF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b="1" dirty="0"/>
                  <a:t>Fall 1:</a:t>
                </a:r>
                <a:r>
                  <a:rPr lang="de-DE" dirty="0"/>
                  <a:t> n = 0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ist atomare Aussage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PROP.</a:t>
                </a:r>
              </a:p>
              <a:p>
                <a:pPr marL="0" indent="0">
                  <a:buNone/>
                </a:pPr>
                <a:r>
                  <a:rPr lang="de-DE" b="1" dirty="0"/>
                  <a:t>Fall 2:</a:t>
                </a:r>
                <a:r>
                  <a:rPr lang="de-DE" dirty="0"/>
                  <a:t> n &gt; 0</a:t>
                </a:r>
              </a:p>
              <a:p>
                <a:pPr marL="0" indent="0">
                  <a:buNone/>
                </a:pPr>
                <a:r>
                  <a:rPr lang="de-DE" dirty="0"/>
                  <a:t>Angenommen, alle Zeichenketten mit BF der Länge m &lt; n sind in PROP. Seien </a:t>
                </a:r>
                <a:r>
                  <a:rPr lang="de-DE" dirty="0" err="1"/>
                  <a:t>i,j</a:t>
                </a:r>
                <a:r>
                  <a:rPr lang="de-DE" dirty="0"/>
                  <a:t> &lt; n.</a:t>
                </a:r>
              </a:p>
              <a:p>
                <a:pPr marL="0" indent="0">
                  <a:buNone/>
                </a:pPr>
                <a:r>
                  <a:rPr lang="de-DE" b="1" dirty="0"/>
                  <a:t>Fall 2.1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PROP,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und Eigenschaft ii.) von PROP.</a:t>
                </a:r>
              </a:p>
              <a:p>
                <a:pPr marL="0" indent="0">
                  <a:buNone/>
                </a:pPr>
                <a:r>
                  <a:rPr lang="de-DE" b="1" dirty="0"/>
                  <a:t>Fall 2.2: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=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PROP,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und Eigenschaft </a:t>
                </a:r>
                <a:r>
                  <a:rPr lang="de-DE" dirty="0" err="1"/>
                  <a:t>iii.</a:t>
                </a:r>
                <a:r>
                  <a:rPr lang="de-DE" dirty="0"/>
                  <a:t>) von PROP.</a:t>
                </a:r>
              </a:p>
              <a:p>
                <a:pPr marL="0" indent="0">
                  <a:buNone/>
                </a:pPr>
                <a:r>
                  <a:rPr lang="de-DE" b="1" dirty="0"/>
                  <a:t>Fall 2.3: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atomare Aussage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=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PROP.</a:t>
                </a:r>
              </a:p>
              <a:p>
                <a:pPr marL="0" indent="0">
                  <a:buNone/>
                </a:pPr>
                <a:r>
                  <a:rPr lang="de-DE" dirty="0"/>
                  <a:t>Also gilt F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PROP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de-DE" dirty="0"/>
                  <a:t> F und somit F = PROP.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CC1B7F6-8255-B806-6F0A-CF5C2BAF61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47466"/>
              </a:xfrm>
              <a:blipFill>
                <a:blip r:embed="rId2"/>
                <a:stretch>
                  <a:fillRect l="-1043" t="-3351" r="-696" b="-20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61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82C8A0-C6D6-9A90-66C4-9E5580F02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AD6B0BAF-2B9C-972A-FD14-41E0FD06531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e-DE" dirty="0"/>
                  <a:t>Syntaxbaum von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)))</a:t>
                </a:r>
                <a:br>
                  <a:rPr lang="de-DE" dirty="0"/>
                </a:br>
                <a:endParaRPr lang="de-DE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AD6B0BAF-2B9C-972A-FD14-41E0FD0653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9468479-30C9-C1D7-4E09-E9636A2BFA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T((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))))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r>
                  <a:rPr lang="de-DE" dirty="0"/>
                  <a:t>Trennen in Teilaussagen</a:t>
                </a:r>
                <a:br>
                  <a:rPr lang="de-DE" dirty="0"/>
                </a:br>
                <a:r>
                  <a:rPr lang="de-DE" dirty="0"/>
                  <a:t>an den Junktoren</a:t>
                </a:r>
              </a:p>
              <a:p>
                <a:r>
                  <a:rPr lang="de-DE" dirty="0"/>
                  <a:t>Ähnliches Vorgehen </a:t>
                </a:r>
                <a:br>
                  <a:rPr lang="de-DE" dirty="0"/>
                </a:br>
                <a:r>
                  <a:rPr lang="de-DE" dirty="0"/>
                  <a:t>wie bei Bildungsfolgen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9468479-30C9-C1D7-4E09-E9636A2BFA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19111EE-B68D-4001-7794-371FC4D6DB77}"/>
                  </a:ext>
                </a:extLst>
              </p:cNvPr>
              <p:cNvSpPr txBox="1"/>
              <p:nvPr/>
            </p:nvSpPr>
            <p:spPr>
              <a:xfrm>
                <a:off x="5830784" y="1888177"/>
                <a:ext cx="572786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Rekursive Definition des Syntaxbaumes von  Aussagen</a:t>
                </a:r>
              </a:p>
              <a:p>
                <a:endParaRPr lang="de-DE" dirty="0"/>
              </a:p>
              <a:p>
                <a:r>
                  <a:rPr lang="de-DE" dirty="0"/>
                  <a:t>T(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= 		für atomare Aussagen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T(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=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T((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)) = 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19111EE-B68D-4001-7794-371FC4D6D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784" y="1888177"/>
                <a:ext cx="5727865" cy="2585323"/>
              </a:xfrm>
              <a:prstGeom prst="rect">
                <a:avLst/>
              </a:prstGeom>
              <a:blipFill>
                <a:blip r:embed="rId4"/>
                <a:stretch>
                  <a:fillRect l="-851" t="-1179" b="-30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6D9F23DF-6CAA-B0D6-1E8B-6FD9EDE81A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6555" y="2425772"/>
            <a:ext cx="389603" cy="37742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CC8F4F8-0CEF-39C9-980B-B5EC632A7A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4298" y="3052424"/>
            <a:ext cx="1168222" cy="7531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79EB027-968E-C28F-0214-E475B3556B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41357" y="3972862"/>
            <a:ext cx="768001" cy="918730"/>
          </a:xfrm>
          <a:prstGeom prst="rect">
            <a:avLst/>
          </a:prstGeom>
        </p:spPr>
      </p:pic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8F77C3A-CAE2-188B-2B97-99E937E6CE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2444918"/>
            <a:ext cx="2321076" cy="196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27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7A1BE-FEC5-7B01-2F89-2EDAB6DF9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177EA6B4-C80B-08F3-F221-0084E3D6824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de-DE" dirty="0"/>
                  <a:t>Syntaxbaum von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)))</a:t>
                </a:r>
                <a:br>
                  <a:rPr lang="de-DE" dirty="0"/>
                </a:br>
                <a:endParaRPr lang="de-DE" dirty="0"/>
              </a:p>
            </p:txBody>
          </p:sp>
        </mc:Choice>
        <mc:Fallback xmlns="">
          <p:sp>
            <p:nvSpPr>
              <p:cNvPr id="2" name="Titel 1">
                <a:extLst>
                  <a:ext uri="{FF2B5EF4-FFF2-40B4-BE49-F238E27FC236}">
                    <a16:creationId xmlns:a16="http://schemas.microsoft.com/office/drawing/2014/main" id="{177EA6B4-C80B-08F3-F221-0084E3D682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0E4E92F-6C92-8D78-56C7-988ACCB1BE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T((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e-DE" dirty="0"/>
                  <a:t>))))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  <a:p>
                <a:r>
                  <a:rPr lang="de-DE" dirty="0"/>
                  <a:t>Trennen in Teilaussagen</a:t>
                </a:r>
                <a:br>
                  <a:rPr lang="de-DE" dirty="0"/>
                </a:br>
                <a:r>
                  <a:rPr lang="de-DE" dirty="0"/>
                  <a:t>an den Junktoren</a:t>
                </a:r>
              </a:p>
              <a:p>
                <a:r>
                  <a:rPr lang="de-DE" dirty="0"/>
                  <a:t>Ähnliches Vorgehen </a:t>
                </a:r>
                <a:br>
                  <a:rPr lang="de-DE" dirty="0"/>
                </a:br>
                <a:r>
                  <a:rPr lang="de-DE" dirty="0"/>
                  <a:t>wie bei Bildungsfolgen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0E4E92F-6C92-8D78-56C7-988ACCB1BE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5A1DF1A3-0030-7DC4-4B86-0CA6A67C02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25" y="2425772"/>
            <a:ext cx="1911512" cy="2006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92EF7A1-4ADD-E3AD-373E-522BB193C3F5}"/>
                  </a:ext>
                </a:extLst>
              </p:cNvPr>
              <p:cNvSpPr txBox="1"/>
              <p:nvPr/>
            </p:nvSpPr>
            <p:spPr>
              <a:xfrm>
                <a:off x="5830784" y="1888177"/>
                <a:ext cx="572786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Rekursive Definition des Syntaxbaumes von  Aussagen</a:t>
                </a:r>
              </a:p>
              <a:p>
                <a:endParaRPr lang="de-DE" dirty="0"/>
              </a:p>
              <a:p>
                <a:r>
                  <a:rPr lang="de-DE" dirty="0"/>
                  <a:t>T(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= 		für atomare Aussagen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T(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=</a:t>
                </a:r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T((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)) = 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92EF7A1-4ADD-E3AD-373E-522BB193C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784" y="1888177"/>
                <a:ext cx="5727865" cy="2585323"/>
              </a:xfrm>
              <a:prstGeom prst="rect">
                <a:avLst/>
              </a:prstGeom>
              <a:blipFill>
                <a:blip r:embed="rId5"/>
                <a:stretch>
                  <a:fillRect l="-851" t="-1179" b="-306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36E10507-722A-66FF-6462-979E9E2886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6555" y="2425772"/>
            <a:ext cx="389603" cy="37742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7F4F8FD-BB48-732F-9F05-90957960C6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4298" y="3052424"/>
            <a:ext cx="1168222" cy="75315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3385865-E4A2-6B33-E358-C7F5083D14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1357" y="3972862"/>
            <a:ext cx="768001" cy="91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22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E4E96-B239-18B5-4959-1169276A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Menge der Teilaussagen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43E1A0F-16ED-0B9D-2C55-E35FB12AD4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Visuell: Knoten im Syntaxbaum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Rekursive Definition von </a:t>
                </a:r>
                <a:r>
                  <a:rPr lang="de-DE" dirty="0" err="1"/>
                  <a:t>sub</a:t>
                </a: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):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r>
                  <a:rPr lang="de-DE" dirty="0" err="1"/>
                  <a:t>sub</a:t>
                </a: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= {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} für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atomare Aussage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r>
                  <a:rPr lang="de-DE" dirty="0" err="1"/>
                  <a:t>sub</a:t>
                </a: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= </a:t>
                </a:r>
                <a:r>
                  <a:rPr lang="de-DE" dirty="0" err="1"/>
                  <a:t>sub</a:t>
                </a: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de-DE" dirty="0"/>
                  <a:t> sub(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de-DE" dirty="0"/>
                  <a:t> {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}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:r>
                  <a:rPr lang="de-DE" dirty="0" err="1"/>
                  <a:t>sub</a:t>
                </a:r>
                <a:r>
                  <a:rPr lang="de-DE" dirty="0"/>
                  <a:t>((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)) = </a:t>
                </a:r>
                <a:r>
                  <a:rPr lang="de-DE" dirty="0" err="1"/>
                  <a:t>sub</a:t>
                </a: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de-DE" dirty="0"/>
                  <a:t> {(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)}</a:t>
                </a:r>
              </a:p>
              <a:p>
                <a:pPr marL="0" indent="0">
                  <a:buNone/>
                </a:pPr>
                <a:r>
                  <a:rPr lang="de-DE" dirty="0"/>
                  <a:t>Wie lässt sich eine Aussage Teilen, sodass wieder syntaktisch korrekte Teilaussagen entstehen? 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43E1A0F-16ED-0B9D-2C55-E35FB12AD4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776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958E4-0D49-5673-D760-2357EFC4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Rang einer Aussage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0E40143-7D7C-BCFA-06E9-21B87382E7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Visuell: Anzahl an Kanten des längsten Weges zur Baumkrone im 	  	    Syntaxbaum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Rekursive Definition:</a:t>
                </a:r>
              </a:p>
              <a:p>
                <a:pPr marL="0" indent="0">
                  <a:buNone/>
                </a:pPr>
                <a:r>
                  <a:rPr lang="de-DE" dirty="0"/>
                  <a:t>	r(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= 0 für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atomare Aussage</a:t>
                </a:r>
              </a:p>
              <a:p>
                <a:pPr marL="0" indent="0">
                  <a:buNone/>
                </a:pPr>
                <a:r>
                  <a:rPr lang="de-DE" dirty="0"/>
                  <a:t>	r(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= </a:t>
                </a:r>
                <a:r>
                  <a:rPr lang="de-DE" dirty="0" err="1"/>
                  <a:t>max</a:t>
                </a:r>
                <a:r>
                  <a:rPr lang="de-DE" dirty="0"/>
                  <a:t>{rang(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), rang(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)} + 1</a:t>
                </a:r>
              </a:p>
              <a:p>
                <a:pPr marL="0" indent="0">
                  <a:buNone/>
                </a:pPr>
                <a:r>
                  <a:rPr lang="de-DE" dirty="0"/>
                  <a:t>	r((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)) = rang(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+ 1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Maß für die Komplexität einer Aussage.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0E40143-7D7C-BCFA-06E9-21B87382E7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381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976F9-0DB5-F9B9-E958-D2B03B3CC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Induktion über den Rang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FBE8F2C-9384-5C15-60B6-F7907D6373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/>
                  <a:t>Idee: Induktion mit vollständiger Induktion betreiben</a:t>
                </a:r>
              </a:p>
              <a:p>
                <a:pPr marL="0" indent="0">
                  <a:buNone/>
                </a:pPr>
                <a:r>
                  <a:rPr lang="de-DE" dirty="0">
                    <a:ea typeface="Cambria Math" panose="02040503050406030204" pitchFamily="18" charset="0"/>
                  </a:rPr>
                  <a:t>Sei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beliebig.</a:t>
                </a:r>
              </a:p>
              <a:p>
                <a:pPr marL="0" indent="0">
                  <a:buNone/>
                </a:pPr>
                <a:r>
                  <a:rPr lang="de-DE" dirty="0"/>
                  <a:t>Wenn:</a:t>
                </a:r>
              </a:p>
              <a:p>
                <a:r>
                  <a:rPr lang="de-DE" dirty="0"/>
                  <a:t>für alle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mit rang(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&lt; rang(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eine Eigenschaft A gilt</a:t>
                </a:r>
              </a:p>
              <a:p>
                <a:r>
                  <a:rPr lang="de-DE" dirty="0"/>
                  <a:t>und daraus folgt, dass A auch für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 gilt</a:t>
                </a:r>
              </a:p>
              <a:p>
                <a:r>
                  <a:rPr lang="de-DE" dirty="0"/>
                  <a:t>und das auch noch für alle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Dann gilt A für ganz PROP.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0FBE8F2C-9384-5C15-60B6-F7907D6373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91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98985-C268-D784-DB28-ACA92BF9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Syntax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00ACAA-32CD-2B1D-8551-071ADF146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Sprachwissenschaftlich: Satzbau</a:t>
            </a:r>
          </a:p>
          <a:p>
            <a:r>
              <a:rPr lang="de-DE" dirty="0"/>
              <a:t>Regeln zum Bilden „wohlgeformter“ Ausdrücke</a:t>
            </a:r>
          </a:p>
          <a:p>
            <a:r>
              <a:rPr lang="de-DE" dirty="0"/>
              <a:t>Spezielle Zeichenketten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56867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B9005E-B07C-87DB-C380-223D08D9A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Induktion über den Rang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69EB2F57-BD04-0B83-6588-E9241DA77B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de-DE" dirty="0"/>
                  <a:t>Vorgehen:</a:t>
                </a:r>
              </a:p>
              <a:p>
                <a:r>
                  <a:rPr lang="de-DE" dirty="0"/>
                  <a:t>A für Atome zeigen</a:t>
                </a:r>
              </a:p>
              <a:p>
                <a:r>
                  <a:rPr lang="de-DE" dirty="0"/>
                  <a:t>Induktionsannahme: A gilt bis einschließlich Rang n</a:t>
                </a:r>
              </a:p>
              <a:p>
                <a:r>
                  <a:rPr lang="de-DE" dirty="0"/>
                  <a:t>Induktionsschritt: A gilt für n+1 zeigen</a:t>
                </a:r>
              </a:p>
              <a:p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Eigenschaft A: Die Anzahl an Klammern einer Aussage ist gerade.</a:t>
                </a:r>
              </a:p>
              <a:p>
                <a:r>
                  <a:rPr lang="de-DE" dirty="0"/>
                  <a:t>Atome haben keine Klammern und 0 ist gerade</a:t>
                </a:r>
              </a:p>
              <a:p>
                <a:r>
                  <a:rPr lang="de-DE" dirty="0"/>
                  <a:t>Angenommen A gilt für alle Aussagen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mit rang(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de-DE" dirty="0"/>
                  <a:t> n</a:t>
                </a:r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∎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) mit rang(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 = n und rang(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de-DE" dirty="0"/>
                  <a:t> n hat Rang n+1</a:t>
                </a:r>
                <a:br>
                  <a:rPr lang="de-DE" dirty="0"/>
                </a:br>
                <a:r>
                  <a:rPr lang="de-DE" dirty="0"/>
                  <a:t>und 2(a+b+1) Klammern</a:t>
                </a:r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 hat 2(a+1) Klammern und Rang n+1</a:t>
                </a:r>
              </a:p>
              <a:p>
                <a:r>
                  <a:rPr lang="de-DE" dirty="0"/>
                  <a:t>A gilt also auch für n+1 und mit vollständiger Induktion für ganz PROP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69EB2F57-BD04-0B83-6588-E9241DA77B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26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656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028831-A942-97CB-B8E5-48F9A8F72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eure</a:t>
            </a:r>
            <a:br>
              <a:rPr lang="de-DE" dirty="0"/>
            </a:br>
            <a:r>
              <a:rPr lang="de-DE" dirty="0"/>
              <a:t>Aufmerksamkeit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11B76AE6-59B6-CBDE-D6D2-48B27EFF4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600" dirty="0"/>
              <a:t>Quellen: Logik and </a:t>
            </a:r>
            <a:r>
              <a:rPr lang="de-DE" sz="1600" dirty="0" err="1"/>
              <a:t>Structure</a:t>
            </a:r>
            <a:r>
              <a:rPr lang="de-DE" sz="1600" dirty="0"/>
              <a:t>, S.5 – 15, 4. Auflage, Dirk van Dalen</a:t>
            </a:r>
          </a:p>
        </p:txBody>
      </p:sp>
    </p:spTree>
    <p:extLst>
      <p:ext uri="{BB962C8B-B14F-4D97-AF65-F5344CB8AC3E}">
        <p14:creationId xmlns:p14="http://schemas.microsoft.com/office/powerpoint/2010/main" val="222369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896F74-F9B5-3436-B247-36BDA1435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Aussagen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B630A9-824E-0F8A-8EBA-8A08D55E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Satz oder Statement</a:t>
            </a:r>
          </a:p>
          <a:p>
            <a:r>
              <a:rPr lang="de-DE" dirty="0"/>
              <a:t>Entweder wahr oder falsch</a:t>
            </a:r>
          </a:p>
          <a:p>
            <a:r>
              <a:rPr lang="de-DE" dirty="0"/>
              <a:t>Verknüpfbar</a:t>
            </a:r>
          </a:p>
          <a:p>
            <a:r>
              <a:rPr lang="de-DE" dirty="0"/>
              <a:t>Reduzierbar zu atomaren Aussagen</a:t>
            </a:r>
          </a:p>
          <a:p>
            <a:pPr marL="0" indent="0">
              <a:buNone/>
            </a:pPr>
            <a:r>
              <a:rPr lang="de-DE" dirty="0"/>
              <a:t>Bsp.: Ich wurde krank </a:t>
            </a:r>
            <a:r>
              <a:rPr lang="de-DE" b="1" dirty="0"/>
              <a:t>und</a:t>
            </a:r>
            <a:r>
              <a:rPr lang="de-DE" dirty="0"/>
              <a:t> der Arzt verschrieb mir Medikamente.</a:t>
            </a:r>
          </a:p>
          <a:p>
            <a:pPr marL="0" indent="0">
              <a:buNone/>
            </a:pPr>
            <a:r>
              <a:rPr lang="de-DE" dirty="0"/>
              <a:t>            Pi ist eine Quadratzahl.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949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33242-C6F1-F52B-C0F3-58F69348F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Alphabet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13A83F4-CF33-F90D-2F8C-307EF88437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de-DE" dirty="0"/>
                  <a:t>Zeichen für atomare Aussagen: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, …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r>
                  <a:rPr lang="de-DE" dirty="0"/>
                  <a:t>Junktoren: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: Konjunktion	„und“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dirty="0"/>
                  <a:t>: Disjunktion	„oder“</a:t>
                </a:r>
                <a:endParaRPr lang="de-DE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de-DE" dirty="0"/>
                  <a:t>: Falsum		„Falschheit“ (eher logische Konstante)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dirty="0"/>
                  <a:t>: Implikation	„wenn … , dann …“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de-DE" dirty="0"/>
                  <a:t>: Äquivalenz	„genau dann, wenn …“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: Negation	„nicht“</a:t>
                </a:r>
              </a:p>
              <a:p>
                <a:pPr lvl="1"/>
                <a:endParaRPr lang="de-DE" dirty="0"/>
              </a:p>
              <a:p>
                <a:r>
                  <a:rPr lang="de-DE" dirty="0"/>
                  <a:t>Hilfssymbole:</a:t>
                </a:r>
              </a:p>
              <a:p>
                <a:pPr marL="0" indent="0">
                  <a:buNone/>
                </a:pPr>
                <a:r>
                  <a:rPr lang="de-DE" dirty="0"/>
                  <a:t>	„(“ und „)“</a:t>
                </a:r>
              </a:p>
              <a:p>
                <a:pPr marL="457200" lvl="1" indent="0">
                  <a:buNone/>
                </a:pPr>
                <a:r>
                  <a:rPr lang="de-DE" dirty="0"/>
                  <a:t>	</a:t>
                </a:r>
                <a:endParaRPr lang="de-DE" sz="24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13A83F4-CF33-F90D-2F8C-307EF88437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6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5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09EC9-EA84-C341-446F-683FD1E9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Konstruktion neuer Aussagen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4D462AB-B607-0643-0854-6982838853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Korrekte Syntax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Inhaltsplatzhalter 6">
                <a:extLst>
                  <a:ext uri="{FF2B5EF4-FFF2-40B4-BE49-F238E27FC236}">
                    <a16:creationId xmlns:a16="http://schemas.microsoft.com/office/drawing/2014/main" id="{88ED229F-C431-3A30-CDAF-FA69A47BDD9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</a:t>
                </a:r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)</a:t>
                </a:r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) )</a:t>
                </a:r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))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endParaRPr lang="de-DE" dirty="0"/>
              </a:p>
              <a:p>
                <a:endParaRPr lang="de-DE" dirty="0"/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7" name="Inhaltsplatzhalter 6">
                <a:extLst>
                  <a:ext uri="{FF2B5EF4-FFF2-40B4-BE49-F238E27FC236}">
                    <a16:creationId xmlns:a16="http://schemas.microsoft.com/office/drawing/2014/main" id="{88ED229F-C431-3A30-CDAF-FA69A47BDD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28" t="-29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38F6DE3-372C-47AC-0441-29439A196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Falsche Syntax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Inhaltsplatzhalter 8">
                <a:extLst>
                  <a:ext uri="{FF2B5EF4-FFF2-40B4-BE49-F238E27FC236}">
                    <a16:creationId xmlns:a16="http://schemas.microsoft.com/office/drawing/2014/main" id="{B8D6B033-9B0F-4FA9-7AB0-AAAAB7699469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de-DE" dirty="0"/>
              </a:p>
              <a:p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de-DE" dirty="0"/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)</a:t>
                </a:r>
              </a:p>
              <a:p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9" name="Inhaltsplatzhalter 8">
                <a:extLst>
                  <a:ext uri="{FF2B5EF4-FFF2-40B4-BE49-F238E27FC236}">
                    <a16:creationId xmlns:a16="http://schemas.microsoft.com/office/drawing/2014/main" id="{B8D6B033-9B0F-4FA9-7AB0-AAAAB76994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96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4FF9F-0451-17CF-CC61-12EF812F6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PROP - Die Menge der Aussagen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878FE1B-1C48-31C6-8AC4-D209659A9D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/>
                  <a:t>PROP ist die kleinste Menge X, die folgende Eigenschaften erfüllt:</a:t>
                </a:r>
              </a:p>
              <a:p>
                <a:pPr marL="514350" indent="-514350">
                  <a:buFont typeface="+mj-lt"/>
                  <a:buAutoNum type="romanLcPeriod"/>
                </a:pPr>
                <a:endParaRPr lang="de-DE" dirty="0"/>
              </a:p>
              <a:p>
                <a:pPr marL="571500" indent="-571500">
                  <a:buFont typeface="+mj-lt"/>
                  <a:buAutoNum type="romanL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∀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 und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</a:t>
                </a:r>
              </a:p>
              <a:p>
                <a:pPr marL="571500" indent="-57150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),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),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), 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⟷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</a:t>
                </a:r>
              </a:p>
              <a:p>
                <a:pPr marL="571500" indent="-571500">
                  <a:buFont typeface="+mj-lt"/>
                  <a:buAutoNum type="romanLcPeriod"/>
                </a:pP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(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878FE1B-1C48-31C6-8AC4-D209659A9D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5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F79EB-C086-C560-CEEA-58A59DDE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Element von PROP?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379DF67-8DE4-1478-0DFE-BAABE0E27E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de-DE" dirty="0"/>
                  <a:t>Falls JA: Konstruktion durch die drei Eigenschaften</a:t>
                </a:r>
              </a:p>
              <a:p>
                <a:pPr marL="0" indent="0">
                  <a:buNone/>
                </a:pPr>
                <a:r>
                  <a:rPr lang="de-DE" dirty="0"/>
                  <a:t>Bsp.: 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de-DE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wegen Eigenschaft i.)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wegen Eigenschaft ii.)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/>
                  <a:t>))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 wegen Eigenschaft </a:t>
                </a:r>
                <a:r>
                  <a:rPr lang="de-DE" dirty="0" err="1"/>
                  <a:t>iii.</a:t>
                </a:r>
                <a:r>
                  <a:rPr lang="de-DE" dirty="0"/>
                  <a:t>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		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379DF67-8DE4-1478-0DFE-BAABE0E27E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240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3690E0-825B-526E-B9C8-03B15F3B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Element von PROP?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5D5A361-FADB-66B6-D3AF-C2BCBF28DD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Falls NEIN: Zeige , dass die Menge nicht minimal ist.</a:t>
                </a:r>
              </a:p>
              <a:p>
                <a:pPr marL="0" indent="0">
                  <a:buNone/>
                </a:pPr>
                <a:r>
                  <a:rPr lang="de-DE" dirty="0"/>
                  <a:t>Bsp.: ((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Angenommen X erfüllt die drei Eigenschaften und ((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X. </a:t>
                </a:r>
              </a:p>
              <a:p>
                <a:pPr marL="0" indent="0">
                  <a:buNone/>
                </a:pPr>
                <a:r>
                  <a:rPr lang="de-DE" dirty="0"/>
                  <a:t>Y := X\ ((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endParaRPr lang="de-DE" dirty="0"/>
              </a:p>
              <a:p>
                <a:r>
                  <a:rPr lang="de-DE" dirty="0"/>
                  <a:t>Y erfüllt Eigenschaft i.), da ((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kein Atom oder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de-DE" dirty="0"/>
                  <a:t> ist.</a:t>
                </a:r>
              </a:p>
              <a:p>
                <a:r>
                  <a:rPr lang="de-DE" dirty="0"/>
                  <a:t>Y erfüllt Eigenschaft ii.) und </a:t>
                </a:r>
                <a:r>
                  <a:rPr lang="de-DE" dirty="0" err="1"/>
                  <a:t>iii.</a:t>
                </a:r>
                <a:r>
                  <a:rPr lang="de-DE" dirty="0"/>
                  <a:t>), da z.B. eine abschließende Klammer in ((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de-DE" dirty="0"/>
                  <a:t> fehlt.</a:t>
                </a:r>
              </a:p>
              <a:p>
                <a:pPr marL="0" indent="0">
                  <a:buNone/>
                </a:pPr>
                <a:r>
                  <a:rPr lang="de-DE" dirty="0"/>
                  <a:t>X war also nicht die kleinste Menge die i.), ii.) und </a:t>
                </a:r>
                <a:r>
                  <a:rPr lang="de-DE" dirty="0" err="1"/>
                  <a:t>iii.</a:t>
                </a:r>
                <a:r>
                  <a:rPr lang="de-DE" dirty="0"/>
                  <a:t>) erfüllt.</a:t>
                </a:r>
              </a:p>
              <a:p>
                <a:endParaRPr lang="de-DE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95D5A361-FADB-66B6-D3AF-C2BCBF28DD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1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31604-0539-D932-AFE8-3B166F71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Induktion und Eigenschaften von Aussagen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780D831-7524-3A10-4AF9-C97B8C9C87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de-DE" dirty="0"/>
                  <a:t>Eigenschaft A: Die Anzahl an Klammern einer Aussage ist gerade.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Wie beweist man A oder sonstige Eigenschaften von Aussagen?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pPr marL="0" indent="0">
                  <a:buNone/>
                </a:pPr>
                <a:r>
                  <a:rPr lang="de-DE" dirty="0"/>
                  <a:t>Sei B eine Eigenschaft. B(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/>
                  <a:t>) gilt für alle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de-DE" dirty="0"/>
                  <a:t> PROP, wenn</a:t>
                </a:r>
              </a:p>
              <a:p>
                <a:pPr marL="571500" indent="-571500">
                  <a:buFont typeface="+mj-lt"/>
                  <a:buAutoNum type="romanUcPeriod"/>
                </a:pPr>
                <a:r>
                  <a:rPr lang="de-DE" dirty="0"/>
                  <a:t>B(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de-DE" dirty="0"/>
                  <a:t>) und 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) gelten für alle i</a:t>
                </a:r>
                <a:r>
                  <a:rPr lang="de-DE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de-DE" dirty="0"/>
                  <a:t>.</a:t>
                </a:r>
              </a:p>
              <a:p>
                <a:pPr marL="571500" indent="-571500">
                  <a:buFont typeface="+mj-lt"/>
                  <a:buAutoNum type="romanUcPeriod"/>
                </a:pPr>
                <a:r>
                  <a:rPr lang="de-DE" dirty="0"/>
                  <a:t>B(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de-DE" dirty="0"/>
                  <a:t>) und B(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gelten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B(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de-DE" dirty="0"/>
                  <a:t>) gilt.</a:t>
                </a:r>
                <a:br>
                  <a:rPr lang="de-DE" dirty="0"/>
                </a:br>
                <a:r>
                  <a:rPr lang="de-DE" dirty="0"/>
                  <a:t>(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</m:oMath>
                </a14:m>
                <a:r>
                  <a:rPr lang="de-DE" dirty="0"/>
                  <a:t> kann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de-DE" dirty="0"/>
                  <a:t>,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⟶</m:t>
                    </m:r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⟷</m:t>
                    </m:r>
                  </m:oMath>
                </a14:m>
                <a:r>
                  <a:rPr lang="de-DE" dirty="0"/>
                  <a:t> sein)</a:t>
                </a:r>
              </a:p>
              <a:p>
                <a:pPr marL="571500" indent="-571500">
                  <a:buFont typeface="+mj-lt"/>
                  <a:buAutoNum type="romanUcPeriod"/>
                </a:pPr>
                <a:r>
                  <a:rPr lang="de-DE" dirty="0"/>
                  <a:t>B(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de-DE" dirty="0"/>
                  <a:t>) gilt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de-DE" dirty="0"/>
                  <a:t> B(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de-DE" dirty="0"/>
                  <a:t>)) gilt.</a:t>
                </a: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C780D831-7524-3A10-4AF9-C97B8C9C87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10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1456</Words>
  <Application>Microsoft Office PowerPoint</Application>
  <PresentationFormat>Breitbild</PresentationFormat>
  <Paragraphs>197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Aptos</vt:lpstr>
      <vt:lpstr>Aptos Display</vt:lpstr>
      <vt:lpstr>Arial</vt:lpstr>
      <vt:lpstr>Cambria Math</vt:lpstr>
      <vt:lpstr>Wingdings</vt:lpstr>
      <vt:lpstr>Office</vt:lpstr>
      <vt:lpstr>Syntax der Aussagenlogik</vt:lpstr>
      <vt:lpstr>Syntax</vt:lpstr>
      <vt:lpstr>Aussagen</vt:lpstr>
      <vt:lpstr>Das Alphabet</vt:lpstr>
      <vt:lpstr>Konstruktion neuer Aussagen</vt:lpstr>
      <vt:lpstr>PROP - Die Menge der Aussagen</vt:lpstr>
      <vt:lpstr>Element von PROP?</vt:lpstr>
      <vt:lpstr>Element von PROP?</vt:lpstr>
      <vt:lpstr>Induktion und Eigenschaften von Aussagen</vt:lpstr>
      <vt:lpstr>Induktion und Eigenschaften von Aussagen</vt:lpstr>
      <vt:lpstr>Beispiel zur Induktion</vt:lpstr>
      <vt:lpstr>Bildungsfolgen</vt:lpstr>
      <vt:lpstr>PROP mit Bildungsfolgen</vt:lpstr>
      <vt:lpstr>PROP mit Bildungsfolgen</vt:lpstr>
      <vt:lpstr>Syntaxbaum von (p_1 ⟶ (⊥∨(¬p_3))) </vt:lpstr>
      <vt:lpstr>Syntaxbaum von (p_1 ⟶ (⊥∨(¬p_3))) </vt:lpstr>
      <vt:lpstr>Menge der Teilaussagen</vt:lpstr>
      <vt:lpstr>Rang einer Aussage</vt:lpstr>
      <vt:lpstr>Induktion über den Rang</vt:lpstr>
      <vt:lpstr>Induktion über den Rang</vt:lpstr>
      <vt:lpstr>Vielen Dank für eure Aufmerksamkeit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der Aussagenlogik</dc:title>
  <dc:creator>Philipp Lesi</dc:creator>
  <cp:lastModifiedBy>Philipp Lesi</cp:lastModifiedBy>
  <cp:revision>63</cp:revision>
  <dcterms:created xsi:type="dcterms:W3CDTF">2024-03-02T12:10:06Z</dcterms:created>
  <dcterms:modified xsi:type="dcterms:W3CDTF">2024-03-04T20:12:43Z</dcterms:modified>
</cp:coreProperties>
</file>