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74" r:id="rId3"/>
    <p:sldId id="257" r:id="rId4"/>
    <p:sldId id="258" r:id="rId5"/>
    <p:sldId id="259" r:id="rId6"/>
    <p:sldId id="260" r:id="rId7"/>
    <p:sldId id="261" r:id="rId8"/>
    <p:sldId id="263" r:id="rId9"/>
    <p:sldId id="265" r:id="rId10"/>
    <p:sldId id="264" r:id="rId11"/>
    <p:sldId id="266" r:id="rId12"/>
    <p:sldId id="268" r:id="rId13"/>
    <p:sldId id="269" r:id="rId14"/>
    <p:sldId id="270" r:id="rId15"/>
    <p:sldId id="271" r:id="rId16"/>
    <p:sldId id="267" r:id="rId17"/>
    <p:sldId id="272" r:id="rId18"/>
    <p:sldId id="273" r:id="rId19"/>
    <p:sldId id="275" r:id="rId20"/>
    <p:sldId id="276"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D07B"/>
    <a:srgbClr val="AFD0A1"/>
    <a:srgbClr val="B4D0A0"/>
    <a:srgbClr val="B7D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3"/>
  </p:normalViewPr>
  <p:slideViewPr>
    <p:cSldViewPr snapToGrid="0" snapToObjects="1">
      <p:cViewPr>
        <p:scale>
          <a:sx n="118" d="100"/>
          <a:sy n="118" d="100"/>
        </p:scale>
        <p:origin x="264"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53953-B11C-4B43-A853-70302FEA973F}" type="datetimeFigureOut">
              <a:rPr lang="de-DE" smtClean="0"/>
              <a:t>16.03.23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48D68-B558-694A-B78A-808A3D0C754E}" type="slidenum">
              <a:rPr lang="de-DE" smtClean="0"/>
              <a:t>‹Nr.›</a:t>
            </a:fld>
            <a:endParaRPr lang="de-DE"/>
          </a:p>
        </p:txBody>
      </p:sp>
    </p:spTree>
    <p:extLst>
      <p:ext uri="{BB962C8B-B14F-4D97-AF65-F5344CB8AC3E}">
        <p14:creationId xmlns:p14="http://schemas.microsoft.com/office/powerpoint/2010/main" val="158882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2448D68-B558-694A-B78A-808A3D0C754E}" type="slidenum">
              <a:rPr lang="de-DE" smtClean="0"/>
              <a:t>18</a:t>
            </a:fld>
            <a:endParaRPr lang="de-DE"/>
          </a:p>
        </p:txBody>
      </p:sp>
    </p:spTree>
    <p:extLst>
      <p:ext uri="{BB962C8B-B14F-4D97-AF65-F5344CB8AC3E}">
        <p14:creationId xmlns:p14="http://schemas.microsoft.com/office/powerpoint/2010/main" val="118090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C2427FDB-C014-CD4A-9B0E-7B1AA7726C38}" type="datetime1">
              <a:rPr lang="de-DE" smtClean="0"/>
              <a:t>17.03.23</a:t>
            </a:fld>
            <a:endParaRPr lang="de-DE"/>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125510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AB3A998-99E6-3041-9E4D-A82429EAAA36}" type="datetime1">
              <a:rPr lang="de-DE" smtClean="0"/>
              <a:t>17.03.23</a:t>
            </a:fld>
            <a:endParaRPr lang="de-DE"/>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209415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C37069-5ACE-BC4A-8DD7-0DAD6A8BAE2F}" type="datetime1">
              <a:rPr lang="de-DE" smtClean="0"/>
              <a:t>17.03.23</a:t>
            </a:fld>
            <a:endParaRPr lang="de-DE"/>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142601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40AFCB2-4864-6B46-9ECA-C32E45B74065}" type="datetime1">
              <a:rPr lang="de-DE" smtClean="0"/>
              <a:t>17.03.23</a:t>
            </a:fld>
            <a:endParaRPr lang="de-DE"/>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192790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A39E5147-F2D6-BF4F-82DC-E6CE87D6A3F2}" type="datetime1">
              <a:rPr lang="de-DE" smtClean="0"/>
              <a:t>17.03.23</a:t>
            </a:fld>
            <a:endParaRPr lang="de-DE"/>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111934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EDF48A7-4272-8B45-ADA6-ED55F218BE0F}" type="datetime1">
              <a:rPr lang="de-DE" smtClean="0"/>
              <a:t>17.03.23</a:t>
            </a:fld>
            <a:endParaRPr lang="de-DE"/>
          </a:p>
        </p:txBody>
      </p:sp>
      <p:sp>
        <p:nvSpPr>
          <p:cNvPr id="6" name="Fußzeilenplatzhalter 5"/>
          <p:cNvSpPr>
            <a:spLocks noGrp="1"/>
          </p:cNvSpPr>
          <p:nvPr>
            <p:ph type="ftr" sz="quarter" idx="11"/>
          </p:nvPr>
        </p:nvSpPr>
        <p:spPr/>
        <p:txBody>
          <a:bodyPr/>
          <a:lstStyle/>
          <a:p>
            <a:r>
              <a:rPr lang="de-DE" smtClean="0"/>
              <a:t>Semantik der Aussagenlogik</a:t>
            </a:r>
            <a:endParaRPr lang="de-DE"/>
          </a:p>
        </p:txBody>
      </p:sp>
      <p:sp>
        <p:nvSpPr>
          <p:cNvPr id="7" name="Foliennummernplatzhalter 6"/>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91255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EC3DF97-F27F-ED4F-A4EF-80E11DD3C7F2}" type="datetime1">
              <a:rPr lang="de-DE" smtClean="0"/>
              <a:t>17.03.23</a:t>
            </a:fld>
            <a:endParaRPr lang="de-DE"/>
          </a:p>
        </p:txBody>
      </p:sp>
      <p:sp>
        <p:nvSpPr>
          <p:cNvPr id="8" name="Fußzeilenplatzhalter 7"/>
          <p:cNvSpPr>
            <a:spLocks noGrp="1"/>
          </p:cNvSpPr>
          <p:nvPr>
            <p:ph type="ftr" sz="quarter" idx="11"/>
          </p:nvPr>
        </p:nvSpPr>
        <p:spPr/>
        <p:txBody>
          <a:bodyPr/>
          <a:lstStyle/>
          <a:p>
            <a:r>
              <a:rPr lang="de-DE" smtClean="0"/>
              <a:t>Semantik der Aussagenlogik</a:t>
            </a:r>
            <a:endParaRPr lang="de-DE"/>
          </a:p>
        </p:txBody>
      </p:sp>
      <p:sp>
        <p:nvSpPr>
          <p:cNvPr id="9" name="Foliennummernplatzhalter 8"/>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205146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93C9535-BCDD-0D43-87D6-E953CD923DE8}" type="datetime1">
              <a:rPr lang="de-DE" smtClean="0"/>
              <a:t>17.03.23</a:t>
            </a:fld>
            <a:endParaRPr lang="de-DE"/>
          </a:p>
        </p:txBody>
      </p:sp>
      <p:sp>
        <p:nvSpPr>
          <p:cNvPr id="4" name="Fußzeilenplatzhalter 3"/>
          <p:cNvSpPr>
            <a:spLocks noGrp="1"/>
          </p:cNvSpPr>
          <p:nvPr>
            <p:ph type="ftr" sz="quarter" idx="11"/>
          </p:nvPr>
        </p:nvSpPr>
        <p:spPr/>
        <p:txBody>
          <a:bodyPr/>
          <a:lstStyle/>
          <a:p>
            <a:r>
              <a:rPr lang="de-DE" smtClean="0"/>
              <a:t>Semantik der Aussagenlogik</a:t>
            </a:r>
            <a:endParaRPr lang="de-DE"/>
          </a:p>
        </p:txBody>
      </p:sp>
      <p:sp>
        <p:nvSpPr>
          <p:cNvPr id="5" name="Foliennummernplatzhalter 4"/>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108833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98EE69-5D9A-064C-B749-ED609F7DE3F5}" type="datetime1">
              <a:rPr lang="de-DE" smtClean="0"/>
              <a:t>17.03.23</a:t>
            </a:fld>
            <a:endParaRPr lang="de-DE"/>
          </a:p>
        </p:txBody>
      </p:sp>
      <p:sp>
        <p:nvSpPr>
          <p:cNvPr id="3" name="Fußzeilenplatzhalter 2"/>
          <p:cNvSpPr>
            <a:spLocks noGrp="1"/>
          </p:cNvSpPr>
          <p:nvPr>
            <p:ph type="ftr" sz="quarter" idx="11"/>
          </p:nvPr>
        </p:nvSpPr>
        <p:spPr/>
        <p:txBody>
          <a:bodyPr/>
          <a:lstStyle/>
          <a:p>
            <a:r>
              <a:rPr lang="de-DE" smtClean="0"/>
              <a:t>Semantik der Aussagenlogik</a:t>
            </a:r>
            <a:endParaRPr lang="de-DE"/>
          </a:p>
        </p:txBody>
      </p:sp>
      <p:sp>
        <p:nvSpPr>
          <p:cNvPr id="4" name="Foliennummernplatzhalter 3"/>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153598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364D2B3-7017-9644-AC56-C7D389258F9D}" type="datetime1">
              <a:rPr lang="de-DE" smtClean="0"/>
              <a:t>17.03.23</a:t>
            </a:fld>
            <a:endParaRPr lang="de-DE"/>
          </a:p>
        </p:txBody>
      </p:sp>
      <p:sp>
        <p:nvSpPr>
          <p:cNvPr id="6" name="Fußzeilenplatzhalter 5"/>
          <p:cNvSpPr>
            <a:spLocks noGrp="1"/>
          </p:cNvSpPr>
          <p:nvPr>
            <p:ph type="ftr" sz="quarter" idx="11"/>
          </p:nvPr>
        </p:nvSpPr>
        <p:spPr/>
        <p:txBody>
          <a:bodyPr/>
          <a:lstStyle/>
          <a:p>
            <a:r>
              <a:rPr lang="de-DE" smtClean="0"/>
              <a:t>Semantik der Aussagenlogik</a:t>
            </a:r>
            <a:endParaRPr lang="de-DE"/>
          </a:p>
        </p:txBody>
      </p:sp>
      <p:sp>
        <p:nvSpPr>
          <p:cNvPr id="7" name="Foliennummernplatzhalter 6"/>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46917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5F8C552F-9D40-1C48-AB7E-0F2E24EA4200}" type="datetime1">
              <a:rPr lang="de-DE" smtClean="0"/>
              <a:t>17.03.23</a:t>
            </a:fld>
            <a:endParaRPr lang="de-DE"/>
          </a:p>
        </p:txBody>
      </p:sp>
      <p:sp>
        <p:nvSpPr>
          <p:cNvPr id="6" name="Fußzeilenplatzhalter 5"/>
          <p:cNvSpPr>
            <a:spLocks noGrp="1"/>
          </p:cNvSpPr>
          <p:nvPr>
            <p:ph type="ftr" sz="quarter" idx="11"/>
          </p:nvPr>
        </p:nvSpPr>
        <p:spPr/>
        <p:txBody>
          <a:bodyPr/>
          <a:lstStyle/>
          <a:p>
            <a:r>
              <a:rPr lang="de-DE" smtClean="0"/>
              <a:t>Semantik der Aussagenlogik</a:t>
            </a:r>
            <a:endParaRPr lang="de-DE"/>
          </a:p>
        </p:txBody>
      </p:sp>
      <p:sp>
        <p:nvSpPr>
          <p:cNvPr id="7" name="Foliennummernplatzhalter 6"/>
          <p:cNvSpPr>
            <a:spLocks noGrp="1"/>
          </p:cNvSpPr>
          <p:nvPr>
            <p:ph type="sldNum" sz="quarter" idx="12"/>
          </p:nvPr>
        </p:nvSpPr>
        <p:spPr/>
        <p:txBody>
          <a:bodyPr/>
          <a:lstStyle/>
          <a:p>
            <a:fld id="{7F523B93-F476-0840-BB4D-15BDF579FFEA}" type="slidenum">
              <a:rPr lang="de-DE" smtClean="0"/>
              <a:t>‹Nr.›</a:t>
            </a:fld>
            <a:endParaRPr lang="de-DE"/>
          </a:p>
        </p:txBody>
      </p:sp>
    </p:spTree>
    <p:extLst>
      <p:ext uri="{BB962C8B-B14F-4D97-AF65-F5344CB8AC3E}">
        <p14:creationId xmlns:p14="http://schemas.microsoft.com/office/powerpoint/2010/main" val="2049606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77094-0C29-084B-A7C5-7FA717079B30}" type="datetime1">
              <a:rPr lang="de-DE" smtClean="0"/>
              <a:t>17.03.23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Semantik der Aussagenlogik</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23B93-F476-0840-BB4D-15BDF579FFEA}" type="slidenum">
              <a:rPr lang="de-DE" smtClean="0"/>
              <a:t>‹Nr.›</a:t>
            </a:fld>
            <a:endParaRPr lang="de-DE"/>
          </a:p>
        </p:txBody>
      </p:sp>
    </p:spTree>
    <p:extLst>
      <p:ext uri="{BB962C8B-B14F-4D97-AF65-F5344CB8AC3E}">
        <p14:creationId xmlns:p14="http://schemas.microsoft.com/office/powerpoint/2010/main" val="1795159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9.wdp"/><Relationship Id="rId6" Type="http://schemas.openxmlformats.org/officeDocument/2006/relationships/image" Target="../media/image10.png"/><Relationship Id="rId7" Type="http://schemas.microsoft.com/office/2007/relationships/hdphoto" Target="../media/hdphoto10.wdp"/><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9.wdp"/><Relationship Id="rId6" Type="http://schemas.openxmlformats.org/officeDocument/2006/relationships/image" Target="../media/image10.png"/><Relationship Id="rId7" Type="http://schemas.microsoft.com/office/2007/relationships/hdphoto" Target="../media/hdphoto11.wdp"/><Relationship Id="rId8" Type="http://schemas.microsoft.com/office/2007/relationships/hdphoto" Target="../media/hdphoto12.wdp"/><Relationship Id="rId9" Type="http://schemas.microsoft.com/office/2007/relationships/hdphoto" Target="../media/hdphoto13.wdp"/><Relationship Id="rId10" Type="http://schemas.microsoft.com/office/2007/relationships/hdphoto" Target="../media/hdphoto14.wdp"/><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15.wdp"/><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9.wdp"/><Relationship Id="rId6" Type="http://schemas.openxmlformats.org/officeDocument/2006/relationships/image" Target="../media/image10.png"/><Relationship Id="rId7" Type="http://schemas.microsoft.com/office/2007/relationships/hdphoto" Target="../media/hdphoto13.wdp"/><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16.wdp"/><Relationship Id="rId6" Type="http://schemas.openxmlformats.org/officeDocument/2006/relationships/image" Target="../media/image10.png"/><Relationship Id="rId7" Type="http://schemas.microsoft.com/office/2007/relationships/hdphoto" Target="../media/hdphoto17.wdp"/><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microsoft.com/office/2007/relationships/hdphoto" Target="../media/hdphoto9.wdp"/><Relationship Id="rId6" Type="http://schemas.openxmlformats.org/officeDocument/2006/relationships/image" Target="../media/image17.png"/><Relationship Id="rId7" Type="http://schemas.microsoft.com/office/2007/relationships/hdphoto" Target="../media/hdphoto13.wdp"/><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3" Type="http://schemas.openxmlformats.org/officeDocument/2006/relationships/hyperlink" Target="https://de.wikipedia.org/wiki/Aussagenlogik#Syntax" TargetMode="External"/><Relationship Id="rId4" Type="http://schemas.openxmlformats.org/officeDocument/2006/relationships/image" Target="../media/image1.png"/><Relationship Id="rId5" Type="http://schemas.microsoft.com/office/2007/relationships/hdphoto" Target="../media/hdphoto18.wdp"/><Relationship Id="rId6" Type="http://schemas.openxmlformats.org/officeDocument/2006/relationships/image" Target="../media/image2.png"/><Relationship Id="rId7" Type="http://schemas.microsoft.com/office/2007/relationships/hdphoto" Target="../media/hdphoto19.wdp"/><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fb10.uni-bremen.de/khwagner/grundkurs2/kapitel3.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microsoft.com/office/2007/relationships/hdphoto" Target="../media/hdphoto2.wdp"/><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www.menti.com/alqry6qpcia9" TargetMode="External"/></Relationships>
</file>

<file path=ppt/slides/_rels/slide20.xml.rels><?xml version="1.0" encoding="UTF-8" standalone="yes"?>
<Relationships xmlns="http://schemas.openxmlformats.org/package/2006/relationships"><Relationship Id="rId11" Type="http://schemas.microsoft.com/office/2007/relationships/hdphoto" Target="../media/hdphoto21.wdp"/><Relationship Id="rId12"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www.schulzoesterreich.com/sprechblase-aufkleber.html" TargetMode="External"/><Relationship Id="rId3" Type="http://schemas.openxmlformats.org/officeDocument/2006/relationships/hyperlink" Target="https://www.shutterstock.com/de/search/paragraphenzeichen" TargetMode="External"/><Relationship Id="rId4" Type="http://schemas.openxmlformats.org/officeDocument/2006/relationships/hyperlink" Target="https://creazilla.com/de/nodes/42582-weisses-fragezeichen-clipart" TargetMode="External"/><Relationship Id="rId5" Type="http://schemas.openxmlformats.org/officeDocument/2006/relationships/hyperlink" Target="https://de.cleanpng.com/png-gyrxcu/download-png.html" TargetMode="External"/><Relationship Id="rId6" Type="http://schemas.openxmlformats.org/officeDocument/2006/relationships/hyperlink" Target="https://stock.adobe.com/de/images/set-motivierte-und-erfolgreiche-business-strichmannchen-farbig-bunt-zeichnung-gezeichnet-handgezeichnet-schraffiert-design-vektor-freigestellt/133889920" TargetMode="External"/><Relationship Id="rId7" Type="http://schemas.openxmlformats.org/officeDocument/2006/relationships/hyperlink" Target="https://www.osa.fu-berlin.de/mathematik/aufgaben/mathematische_logik/index.html" TargetMode="External"/><Relationship Id="rId8" Type="http://schemas.openxmlformats.org/officeDocument/2006/relationships/image" Target="../media/image1.png"/><Relationship Id="rId9" Type="http://schemas.microsoft.com/office/2007/relationships/hdphoto" Target="../media/hdphoto20.wdp"/><Relationship Id="rId10"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png"/><Relationship Id="rId5" Type="http://schemas.microsoft.com/office/2007/relationships/hdphoto" Target="../media/hdphoto4.wdp"/><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6.wdp"/><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7.wdp"/><Relationship Id="rId5" Type="http://schemas.openxmlformats.org/officeDocument/2006/relationships/image" Target="../media/image10.png"/><Relationship Id="rId6" Type="http://schemas.microsoft.com/office/2007/relationships/hdphoto" Target="../media/hdphoto8.wdp"/><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xmlns=""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xmlns=""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1524003" y="1999615"/>
            <a:ext cx="9144000" cy="2764028"/>
          </a:xfrm>
        </p:spPr>
        <p:txBody>
          <a:bodyPr anchor="ctr">
            <a:normAutofit/>
          </a:bodyPr>
          <a:lstStyle/>
          <a:p>
            <a:r>
              <a:rPr lang="de-DE" sz="7200"/>
              <a:t>Semantik der Aussagenlogik</a:t>
            </a:r>
          </a:p>
        </p:txBody>
      </p:sp>
      <p:sp>
        <p:nvSpPr>
          <p:cNvPr id="3" name="Untertitel 2"/>
          <p:cNvSpPr>
            <a:spLocks noGrp="1"/>
          </p:cNvSpPr>
          <p:nvPr>
            <p:ph type="subTitle" idx="1"/>
          </p:nvPr>
        </p:nvSpPr>
        <p:spPr>
          <a:xfrm>
            <a:off x="1966912" y="5645150"/>
            <a:ext cx="8258176" cy="631825"/>
          </a:xfrm>
        </p:spPr>
        <p:txBody>
          <a:bodyPr anchor="ctr">
            <a:normAutofit/>
          </a:bodyPr>
          <a:lstStyle/>
          <a:p>
            <a:r>
              <a:rPr lang="de-DE" sz="2800"/>
              <a:t>von Esther Hoesmann</a:t>
            </a:r>
          </a:p>
        </p:txBody>
      </p:sp>
      <p:sp>
        <p:nvSpPr>
          <p:cNvPr id="14" name="Rectangle 13">
            <a:extLst>
              <a:ext uri="{FF2B5EF4-FFF2-40B4-BE49-F238E27FC236}">
                <a16:creationId xmlns:a16="http://schemas.microsoft.com/office/drawing/2014/main" xmlns=""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Gerade Verbindung 4"/>
          <p:cNvCxnSpPr/>
          <p:nvPr/>
        </p:nvCxnSpPr>
        <p:spPr>
          <a:xfrm>
            <a:off x="3718560" y="5524786"/>
            <a:ext cx="475488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Konjuktion</a:t>
            </a:r>
            <a:r>
              <a:rPr lang="de-DE" dirty="0" smtClean="0"/>
              <a:t> UND</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838200" y="1825625"/>
                <a:ext cx="5045335" cy="43513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=1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m:oMathPara>
                </a14:m>
                <a:endParaRPr lang="de-DE" b="0" dirty="0" smtClean="0">
                  <a:ea typeface="Cambria Math" charset="0"/>
                  <a:cs typeface="Cambria Math"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b="0" dirty="0" smtClean="0">
                  <a:ea typeface="Cambria Math" charset="0"/>
                  <a:cs typeface="Cambria Math"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dirty="0" smtClean="0"/>
                  <a:t>oder: </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dirty="0" smtClean="0"/>
              </a:p>
              <a:p>
                <a:pPr marL="0" lvl="0" indent="0" algn="ctr">
                  <a:lnSpc>
                    <a:spcPct val="100000"/>
                  </a:lnSpc>
                  <a:spcBef>
                    <a:spcPts val="0"/>
                  </a:spcBef>
                  <a:buNone/>
                </a:pPr>
                <a14:m>
                  <m:oMathPara xmlns:m="http://schemas.openxmlformats.org/officeDocument/2006/math">
                    <m:oMathParaPr>
                      <m:jc m:val="center"/>
                    </m:oMathParaPr>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m:t>
                      </m:r>
                      <m:r>
                        <m:rPr>
                          <m:sty m:val="p"/>
                        </m:rPr>
                        <a:rPr lang="de-DE" b="0" i="0" smtClean="0">
                          <a:latin typeface="Cambria Math" charset="0"/>
                          <a:ea typeface="Cambria Math" charset="0"/>
                          <a:cs typeface="Cambria Math" charset="0"/>
                        </a:rPr>
                        <m:t>min</m:t>
                      </m:r>
                      <m:r>
                        <a:rPr lang="de-DE" b="0" i="0" smtClean="0">
                          <a:latin typeface="Cambria Math" charset="0"/>
                          <a:ea typeface="Cambria Math" charset="0"/>
                          <a:cs typeface="Cambria Math" charset="0"/>
                        </a:rPr>
                        <m:t>(</m:t>
                      </m:r>
                      <m:r>
                        <m:rPr>
                          <m:sty m:val="p"/>
                        </m:rPr>
                        <a:rPr lang="de-DE" b="0" i="0" smtClean="0">
                          <a:latin typeface="Cambria Math" charset="0"/>
                          <a:ea typeface="Cambria Math" charset="0"/>
                          <a:cs typeface="Cambria Math" charset="0"/>
                        </a:rPr>
                        <m:t>v</m:t>
                      </m:r>
                      <m:d>
                        <m:dPr>
                          <m:ctrlPr>
                            <a:rPr lang="de-DE" b="0" i="0" smtClean="0">
                              <a:latin typeface="Cambria Math" charset="0"/>
                              <a:ea typeface="Cambria Math" charset="0"/>
                              <a:cs typeface="Cambria Math" charset="0"/>
                            </a:rPr>
                          </m:ctrlPr>
                        </m:dPr>
                        <m:e>
                          <m:r>
                            <m:rPr>
                              <m:sty m:val="p"/>
                            </m:rPr>
                            <a:rPr lang="de-DE" b="0" i="0" smtClean="0">
                              <a:latin typeface="Cambria Math" charset="0"/>
                              <a:ea typeface="Cambria Math" charset="0"/>
                              <a:cs typeface="Cambria Math" charset="0"/>
                            </a:rPr>
                            <m:t>s</m:t>
                          </m:r>
                        </m:e>
                      </m:d>
                      <m:r>
                        <a:rPr lang="de-DE" b="0" i="0" smtClean="0">
                          <a:latin typeface="Cambria Math" charset="0"/>
                          <a:ea typeface="Cambria Math" charset="0"/>
                          <a:cs typeface="Cambria Math" charset="0"/>
                        </a:rPr>
                        <m:t>,</m:t>
                      </m:r>
                      <m:r>
                        <m:rPr>
                          <m:sty m:val="p"/>
                        </m:rPr>
                        <a:rPr lang="de-DE" b="0" i="0" smtClean="0">
                          <a:latin typeface="Cambria Math" charset="0"/>
                          <a:ea typeface="Cambria Math" charset="0"/>
                          <a:cs typeface="Cambria Math" charset="0"/>
                        </a:rPr>
                        <m:t>v</m:t>
                      </m:r>
                      <m:d>
                        <m:dPr>
                          <m:ctrlPr>
                            <a:rPr lang="de-DE" b="0" i="0" smtClean="0">
                              <a:latin typeface="Cambria Math" charset="0"/>
                              <a:ea typeface="Cambria Math" charset="0"/>
                              <a:cs typeface="Cambria Math" charset="0"/>
                            </a:rPr>
                          </m:ctrlPr>
                        </m:dPr>
                        <m:e>
                          <m:r>
                            <m:rPr>
                              <m:sty m:val="p"/>
                            </m:rPr>
                            <a:rPr lang="de-DE" b="0" i="0" smtClean="0">
                              <a:latin typeface="Cambria Math" charset="0"/>
                              <a:ea typeface="Cambria Math" charset="0"/>
                              <a:cs typeface="Cambria Math" charset="0"/>
                            </a:rPr>
                            <m:t>j</m:t>
                          </m:r>
                        </m:e>
                      </m:d>
                      <m:r>
                        <a:rPr lang="de-DE" b="0" i="0" smtClean="0">
                          <a:latin typeface="Cambria Math" charset="0"/>
                          <a:ea typeface="Cambria Math" charset="0"/>
                          <a:cs typeface="Cambria Math" charset="0"/>
                        </a:rPr>
                        <m:t>)</m:t>
                      </m:r>
                    </m:oMath>
                  </m:oMathPara>
                </a14:m>
                <a:endParaRPr lang="de-DE" dirty="0" smtClean="0"/>
              </a:p>
              <a:p>
                <a:pPr marL="0" lvl="0" indent="0" algn="ctr">
                  <a:lnSpc>
                    <a:spcPct val="100000"/>
                  </a:lnSpc>
                  <a:spcBef>
                    <a:spcPts val="0"/>
                  </a:spcBef>
                  <a:buNone/>
                </a:pPr>
                <a:endParaRPr lang="de-DE" dirty="0"/>
              </a:p>
              <a:p>
                <a:pPr marL="0" lvl="0" indent="0" algn="ctr">
                  <a:lnSpc>
                    <a:spcPct val="100000"/>
                  </a:lnSpc>
                  <a:spcBef>
                    <a:spcPts val="0"/>
                  </a:spcBef>
                  <a:buNone/>
                </a:pPr>
                <a:r>
                  <a:rPr lang="de-DE" sz="2400" dirty="0">
                    <a:solidFill>
                      <a:srgbClr val="00B0F0"/>
                    </a:solidFill>
                  </a:rPr>
                  <a:t>Smith ist im Haus</a:t>
                </a:r>
              </a:p>
              <a:p>
                <a:pPr marL="0" lvl="0" indent="0" algn="ctr">
                  <a:lnSpc>
                    <a:spcPct val="100000"/>
                  </a:lnSpc>
                  <a:spcBef>
                    <a:spcPts val="0"/>
                  </a:spcBef>
                  <a:buNone/>
                </a:pPr>
                <a:r>
                  <a:rPr lang="de-DE" sz="2400" dirty="0" smtClean="0"/>
                  <a:t>und</a:t>
                </a:r>
                <a:endParaRPr lang="de-DE" sz="2400" dirty="0"/>
              </a:p>
              <a:p>
                <a:pPr marL="0" lvl="0" indent="0" algn="ctr">
                  <a:lnSpc>
                    <a:spcPct val="100000"/>
                  </a:lnSpc>
                  <a:spcBef>
                    <a:spcPts val="0"/>
                  </a:spcBef>
                  <a:buNone/>
                </a:pPr>
                <a:r>
                  <a:rPr lang="de-DE" sz="2400" dirty="0">
                    <a:solidFill>
                      <a:srgbClr val="92D050"/>
                    </a:solidFill>
                  </a:rPr>
                  <a:t>Jones ist im </a:t>
                </a:r>
                <a:r>
                  <a:rPr lang="de-DE" sz="2400" dirty="0" smtClean="0">
                    <a:solidFill>
                      <a:srgbClr val="92D050"/>
                    </a:solidFill>
                  </a:rPr>
                  <a:t>Haus.</a:t>
                </a:r>
                <a:endParaRPr lang="de-DE" sz="2400" dirty="0">
                  <a:solidFill>
                    <a:srgbClr val="92D050"/>
                  </a:solidFill>
                </a:endParaRPr>
              </a:p>
              <a:p>
                <a:pPr marL="0" lvl="0" indent="0">
                  <a:lnSpc>
                    <a:spcPct val="100000"/>
                  </a:lnSpc>
                  <a:spcBef>
                    <a:spcPts val="0"/>
                  </a:spcBef>
                  <a:buNone/>
                </a:pPr>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838200" y="1825625"/>
                <a:ext cx="5045335" cy="4351338"/>
              </a:xfrm>
              <a:blipFill rotWithShape="0">
                <a:blip r:embed="rId2"/>
                <a:stretch>
                  <a:fillRect/>
                </a:stretch>
              </a:blipFill>
            </p:spPr>
            <p:txBody>
              <a:bodyPr/>
              <a:lstStyle/>
              <a:p>
                <a:r>
                  <a:rPr lang="de-DE">
                    <a:noFill/>
                  </a:rPr>
                  <a:t> </a:t>
                </a:r>
              </a:p>
            </p:txBody>
          </p:sp>
        </mc:Fallback>
      </mc:AlternateContent>
      <p:pic>
        <p:nvPicPr>
          <p:cNvPr id="4"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462" y="1796141"/>
            <a:ext cx="4220308" cy="3806188"/>
          </a:xfrm>
          <a:prstGeom prst="rect">
            <a:avLst/>
          </a:prstGeom>
        </p:spPr>
      </p:pic>
      <p:pic>
        <p:nvPicPr>
          <p:cNvPr id="5" name="Bild 4"/>
          <p:cNvPicPr>
            <a:picLocks noChangeAspect="1"/>
          </p:cNvPicPr>
          <p:nvPr/>
        </p:nvPicPr>
        <p:blipFill rotWithShape="1">
          <a:blip r:embed="rId4">
            <a:extLst>
              <a:ext uri="{BEBA8EAE-BF5A-486C-A8C5-ECC9F3942E4B}">
                <a14:imgProps xmlns:a14="http://schemas.microsoft.com/office/drawing/2010/main">
                  <a14:imgLayer r:embed="rId5">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7179732" y="3793684"/>
            <a:ext cx="646669" cy="1504583"/>
          </a:xfrm>
          <a:prstGeom prst="rect">
            <a:avLst/>
          </a:prstGeom>
        </p:spPr>
      </p:pic>
      <p:pic>
        <p:nvPicPr>
          <p:cNvPr id="6" name="Bild 5"/>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8273377" y="3793684"/>
            <a:ext cx="690196" cy="1504583"/>
          </a:xfrm>
          <a:prstGeom prst="rect">
            <a:avLst/>
          </a:prstGeom>
        </p:spPr>
      </p:pic>
      <p:sp>
        <p:nvSpPr>
          <p:cNvPr id="7" name="Freihandform 6"/>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9" name="Datumsplatzhalter 8"/>
          <p:cNvSpPr>
            <a:spLocks noGrp="1"/>
          </p:cNvSpPr>
          <p:nvPr>
            <p:ph type="dt" sz="half" idx="10"/>
          </p:nvPr>
        </p:nvSpPr>
        <p:spPr/>
        <p:txBody>
          <a:bodyPr/>
          <a:lstStyle/>
          <a:p>
            <a:fld id="{06D023E9-4B8A-7341-980B-EEBBD0B408DA}" type="datetime1">
              <a:rPr lang="de-DE" smtClean="0"/>
              <a:t>17.03.23</a:t>
            </a:fld>
            <a:endParaRPr lang="de-DE"/>
          </a:p>
        </p:txBody>
      </p:sp>
      <p:sp>
        <p:nvSpPr>
          <p:cNvPr id="10" name="Fußzeilenplatzhalter 9"/>
          <p:cNvSpPr>
            <a:spLocks noGrp="1"/>
          </p:cNvSpPr>
          <p:nvPr>
            <p:ph type="ftr" sz="quarter" idx="11"/>
          </p:nvPr>
        </p:nvSpPr>
        <p:spPr/>
        <p:txBody>
          <a:bodyPr/>
          <a:lstStyle/>
          <a:p>
            <a:r>
              <a:rPr lang="de-DE" smtClean="0"/>
              <a:t>Semantik der Aussagenlogik</a:t>
            </a:r>
            <a:endParaRPr lang="de-DE"/>
          </a:p>
        </p:txBody>
      </p:sp>
      <p:sp>
        <p:nvSpPr>
          <p:cNvPr id="11" name="Foliennummernplatzhalter 10"/>
          <p:cNvSpPr>
            <a:spLocks noGrp="1"/>
          </p:cNvSpPr>
          <p:nvPr>
            <p:ph type="sldNum" sz="quarter" idx="12"/>
          </p:nvPr>
        </p:nvSpPr>
        <p:spPr/>
        <p:txBody>
          <a:bodyPr/>
          <a:lstStyle/>
          <a:p>
            <a:fld id="{7F523B93-F476-0840-BB4D-15BDF579FFEA}" type="slidenum">
              <a:rPr lang="de-DE" smtClean="0"/>
              <a:t>10</a:t>
            </a:fld>
            <a:endParaRPr lang="de-DE"/>
          </a:p>
        </p:txBody>
      </p:sp>
    </p:spTree>
    <p:extLst>
      <p:ext uri="{BB962C8B-B14F-4D97-AF65-F5344CB8AC3E}">
        <p14:creationId xmlns:p14="http://schemas.microsoft.com/office/powerpoint/2010/main" val="2337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Disjuktion</a:t>
            </a:r>
            <a:r>
              <a:rPr lang="de-DE" dirty="0" smtClean="0"/>
              <a:t> ODER</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838200" y="1825625"/>
                <a:ext cx="5045335" cy="43513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=1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=1 </m:t>
                      </m:r>
                    </m:oMath>
                  </m:oMathPara>
                </a14:m>
                <a:r>
                  <a:rPr lang="de-DE" b="0" i="1" dirty="0" smtClean="0">
                    <a:latin typeface="Cambria Math" charset="0"/>
                    <a:ea typeface="Cambria Math" charset="0"/>
                    <a:cs typeface="Cambria Math" charset="0"/>
                  </a:rPr>
                  <a:t/>
                </a:r>
                <a:br>
                  <a:rPr lang="de-DE" b="0" i="1" dirty="0" smtClean="0">
                    <a:latin typeface="Cambria Math" charset="0"/>
                    <a:ea typeface="Cambria Math" charset="0"/>
                    <a:cs typeface="Cambria Math" charset="0"/>
                  </a:rPr>
                </a:br>
                <a14:m>
                  <m:oMath xmlns:m="http://schemas.openxmlformats.org/officeDocument/2006/math">
                    <m:r>
                      <a:rPr lang="de-DE" b="0" i="1" smtClean="0">
                        <a:latin typeface="Cambria Math" charset="0"/>
                        <a:ea typeface="Cambria Math" charset="0"/>
                        <a:cs typeface="Cambria Math" charset="0"/>
                      </a:rPr>
                      <m:t>𝑜𝑑𝑒𝑟</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=1.</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b="0" dirty="0" smtClean="0">
                  <a:ea typeface="Cambria Math" charset="0"/>
                  <a:cs typeface="Cambria Math"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dirty="0" smtClean="0"/>
                  <a:t>oder:</a:t>
                </a:r>
              </a:p>
              <a:p>
                <a:pPr marL="0" marR="0" lvl="0" indent="0" algn="ctr" defTabSz="914400" eaLnBrk="1" fontAlgn="auto" latinLnBrk="0" hangingPunct="1">
                  <a:lnSpc>
                    <a:spcPct val="100000"/>
                  </a:lnSpc>
                  <a:spcBef>
                    <a:spcPts val="0"/>
                  </a:spcBef>
                  <a:spcAft>
                    <a:spcPts val="0"/>
                  </a:spcAft>
                  <a:buClrTx/>
                  <a:buSzTx/>
                  <a:buFontTx/>
                  <a:buNone/>
                  <a:tabLst/>
                  <a:defRPr/>
                </a:pPr>
                <a:r>
                  <a:rPr lang="de-DE" dirty="0" smtClean="0"/>
                  <a:t> </a:t>
                </a:r>
              </a:p>
              <a:p>
                <a:pPr marL="0" lvl="0" indent="0" algn="ctr">
                  <a:lnSpc>
                    <a:spcPct val="100000"/>
                  </a:lnSpc>
                  <a:spcBef>
                    <a:spcPts val="0"/>
                  </a:spcBef>
                  <a:buNone/>
                </a:pPr>
                <a14:m>
                  <m:oMathPara xmlns:m="http://schemas.openxmlformats.org/officeDocument/2006/math">
                    <m:oMathParaPr>
                      <m:jc m:val="center"/>
                    </m:oMathParaPr>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m:t>
                      </m:r>
                      <m:r>
                        <m:rPr>
                          <m:sty m:val="p"/>
                        </m:rPr>
                        <a:rPr lang="de-DE" b="0" i="0" smtClean="0">
                          <a:latin typeface="Cambria Math" charset="0"/>
                          <a:ea typeface="Cambria Math" charset="0"/>
                          <a:cs typeface="Cambria Math" charset="0"/>
                        </a:rPr>
                        <m:t>max</m:t>
                      </m:r>
                      <m:r>
                        <a:rPr lang="de-DE" b="0" i="0" smtClean="0">
                          <a:latin typeface="Cambria Math" charset="0"/>
                          <a:ea typeface="Cambria Math" charset="0"/>
                          <a:cs typeface="Cambria Math" charset="0"/>
                        </a:rPr>
                        <m:t>(</m:t>
                      </m:r>
                      <m:r>
                        <m:rPr>
                          <m:sty m:val="p"/>
                        </m:rPr>
                        <a:rPr lang="de-DE" b="0" i="0" smtClean="0">
                          <a:latin typeface="Cambria Math" charset="0"/>
                          <a:ea typeface="Cambria Math" charset="0"/>
                          <a:cs typeface="Cambria Math" charset="0"/>
                        </a:rPr>
                        <m:t>v</m:t>
                      </m:r>
                      <m:d>
                        <m:dPr>
                          <m:ctrlPr>
                            <a:rPr lang="de-DE" b="0" i="0" smtClean="0">
                              <a:latin typeface="Cambria Math" charset="0"/>
                              <a:ea typeface="Cambria Math" charset="0"/>
                              <a:cs typeface="Cambria Math" charset="0"/>
                            </a:rPr>
                          </m:ctrlPr>
                        </m:dPr>
                        <m:e>
                          <m:r>
                            <m:rPr>
                              <m:sty m:val="p"/>
                            </m:rPr>
                            <a:rPr lang="de-DE" b="0" i="0" smtClean="0">
                              <a:latin typeface="Cambria Math" charset="0"/>
                              <a:ea typeface="Cambria Math" charset="0"/>
                              <a:cs typeface="Cambria Math" charset="0"/>
                            </a:rPr>
                            <m:t>s</m:t>
                          </m:r>
                        </m:e>
                      </m:d>
                      <m:r>
                        <a:rPr lang="de-DE" b="0" i="0" smtClean="0">
                          <a:latin typeface="Cambria Math" charset="0"/>
                          <a:ea typeface="Cambria Math" charset="0"/>
                          <a:cs typeface="Cambria Math" charset="0"/>
                        </a:rPr>
                        <m:t>,</m:t>
                      </m:r>
                      <m:r>
                        <m:rPr>
                          <m:sty m:val="p"/>
                        </m:rPr>
                        <a:rPr lang="de-DE" b="0" i="0" smtClean="0">
                          <a:latin typeface="Cambria Math" charset="0"/>
                          <a:ea typeface="Cambria Math" charset="0"/>
                          <a:cs typeface="Cambria Math" charset="0"/>
                        </a:rPr>
                        <m:t>v</m:t>
                      </m:r>
                      <m:d>
                        <m:dPr>
                          <m:ctrlPr>
                            <a:rPr lang="de-DE" b="0" i="0" smtClean="0">
                              <a:latin typeface="Cambria Math" charset="0"/>
                              <a:ea typeface="Cambria Math" charset="0"/>
                              <a:cs typeface="Cambria Math" charset="0"/>
                            </a:rPr>
                          </m:ctrlPr>
                        </m:dPr>
                        <m:e>
                          <m:r>
                            <m:rPr>
                              <m:sty m:val="p"/>
                            </m:rPr>
                            <a:rPr lang="de-DE" b="0" i="0" smtClean="0">
                              <a:latin typeface="Cambria Math" charset="0"/>
                              <a:ea typeface="Cambria Math" charset="0"/>
                              <a:cs typeface="Cambria Math" charset="0"/>
                            </a:rPr>
                            <m:t>j</m:t>
                          </m:r>
                        </m:e>
                      </m:d>
                      <m:r>
                        <a:rPr lang="de-DE" b="0" i="0" smtClean="0">
                          <a:latin typeface="Cambria Math" charset="0"/>
                          <a:ea typeface="Cambria Math" charset="0"/>
                          <a:cs typeface="Cambria Math" charset="0"/>
                        </a:rPr>
                        <m:t>)</m:t>
                      </m:r>
                    </m:oMath>
                  </m:oMathPara>
                </a14:m>
                <a:endParaRPr lang="de-DE" dirty="0" smtClean="0"/>
              </a:p>
              <a:p>
                <a:pPr marL="0" lvl="0" indent="0" algn="ctr">
                  <a:lnSpc>
                    <a:spcPct val="100000"/>
                  </a:lnSpc>
                  <a:spcBef>
                    <a:spcPts val="0"/>
                  </a:spcBef>
                  <a:buNone/>
                </a:pPr>
                <a:endParaRPr lang="de-DE" dirty="0"/>
              </a:p>
              <a:p>
                <a:pPr marL="0" lvl="0" indent="0" algn="ctr">
                  <a:lnSpc>
                    <a:spcPct val="100000"/>
                  </a:lnSpc>
                  <a:spcBef>
                    <a:spcPts val="0"/>
                  </a:spcBef>
                  <a:buNone/>
                </a:pPr>
                <a:r>
                  <a:rPr lang="de-DE" sz="2400" dirty="0">
                    <a:solidFill>
                      <a:srgbClr val="00B0F0"/>
                    </a:solidFill>
                  </a:rPr>
                  <a:t>Smith ist im Haus</a:t>
                </a:r>
              </a:p>
              <a:p>
                <a:pPr marL="0" lvl="0" indent="0" algn="ctr">
                  <a:lnSpc>
                    <a:spcPct val="100000"/>
                  </a:lnSpc>
                  <a:spcBef>
                    <a:spcPts val="0"/>
                  </a:spcBef>
                  <a:buNone/>
                </a:pPr>
                <a:r>
                  <a:rPr lang="de-DE" sz="2400" dirty="0" smtClean="0"/>
                  <a:t>oder</a:t>
                </a:r>
                <a:endParaRPr lang="de-DE" sz="2400" dirty="0"/>
              </a:p>
              <a:p>
                <a:pPr marL="0" lvl="0" indent="0" algn="ctr">
                  <a:lnSpc>
                    <a:spcPct val="100000"/>
                  </a:lnSpc>
                  <a:spcBef>
                    <a:spcPts val="0"/>
                  </a:spcBef>
                  <a:buNone/>
                </a:pPr>
                <a:r>
                  <a:rPr lang="de-DE" sz="2400" dirty="0">
                    <a:solidFill>
                      <a:srgbClr val="92D050"/>
                    </a:solidFill>
                  </a:rPr>
                  <a:t>Jones ist im </a:t>
                </a:r>
                <a:r>
                  <a:rPr lang="de-DE" sz="2400" dirty="0" smtClean="0">
                    <a:solidFill>
                      <a:srgbClr val="92D050"/>
                    </a:solidFill>
                  </a:rPr>
                  <a:t>Haus.</a:t>
                </a:r>
                <a:endParaRPr lang="de-DE" sz="2400" dirty="0">
                  <a:solidFill>
                    <a:srgbClr val="92D050"/>
                  </a:solidFill>
                </a:endParaRPr>
              </a:p>
              <a:p>
                <a:pPr marL="0" lvl="0" indent="0">
                  <a:lnSpc>
                    <a:spcPct val="100000"/>
                  </a:lnSpc>
                  <a:spcBef>
                    <a:spcPts val="0"/>
                  </a:spcBef>
                  <a:buNone/>
                </a:pPr>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838200" y="1825625"/>
                <a:ext cx="5045335" cy="4351338"/>
              </a:xfrm>
              <a:blipFill rotWithShape="0">
                <a:blip r:embed="rId2"/>
                <a:stretch>
                  <a:fillRect/>
                </a:stretch>
              </a:blipFill>
            </p:spPr>
            <p:txBody>
              <a:bodyPr/>
              <a:lstStyle/>
              <a:p>
                <a:r>
                  <a:rPr lang="de-DE">
                    <a:noFill/>
                  </a:rPr>
                  <a:t> </a:t>
                </a:r>
              </a:p>
            </p:txBody>
          </p:sp>
        </mc:Fallback>
      </mc:AlternateContent>
      <p:pic>
        <p:nvPicPr>
          <p:cNvPr id="4"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208" y="295676"/>
            <a:ext cx="2534142" cy="2285478"/>
          </a:xfrm>
          <a:prstGeom prst="rect">
            <a:avLst/>
          </a:prstGeom>
        </p:spPr>
      </p:pic>
      <p:pic>
        <p:nvPicPr>
          <p:cNvPr id="5" name="Bild 4"/>
          <p:cNvPicPr>
            <a:picLocks noChangeAspect="1"/>
          </p:cNvPicPr>
          <p:nvPr/>
        </p:nvPicPr>
        <p:blipFill rotWithShape="1">
          <a:blip r:embed="rId4">
            <a:extLst>
              <a:ext uri="{BEBA8EAE-BF5A-486C-A8C5-ECC9F3942E4B}">
                <a14:imgProps xmlns:a14="http://schemas.microsoft.com/office/drawing/2010/main">
                  <a14:imgLayer r:embed="rId5">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8285461" y="1621238"/>
            <a:ext cx="388301" cy="903447"/>
          </a:xfrm>
          <a:prstGeom prst="rect">
            <a:avLst/>
          </a:prstGeom>
        </p:spPr>
      </p:pic>
      <p:pic>
        <p:nvPicPr>
          <p:cNvPr id="6" name="Bild 5"/>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9379105" y="1621238"/>
            <a:ext cx="414437" cy="903447"/>
          </a:xfrm>
          <a:prstGeom prst="rect">
            <a:avLst/>
          </a:prstGeom>
        </p:spPr>
      </p:pic>
      <p:pic>
        <p:nvPicPr>
          <p:cNvPr id="13"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208" y="2346324"/>
            <a:ext cx="2534142" cy="2285478"/>
          </a:xfrm>
          <a:prstGeom prst="rect">
            <a:avLst/>
          </a:prstGeom>
        </p:spPr>
      </p:pic>
      <p:pic>
        <p:nvPicPr>
          <p:cNvPr id="14" name="Bild 13"/>
          <p:cNvPicPr>
            <a:picLocks noChangeAspect="1"/>
          </p:cNvPicPr>
          <p:nvPr/>
        </p:nvPicPr>
        <p:blipFill rotWithShape="1">
          <a:blip r:embed="rId4">
            <a:extLst>
              <a:ext uri="{BEBA8EAE-BF5A-486C-A8C5-ECC9F3942E4B}">
                <a14:imgProps xmlns:a14="http://schemas.microsoft.com/office/drawing/2010/main">
                  <a14:imgLayer r:embed="rId8">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7065016" y="3671886"/>
            <a:ext cx="388301" cy="903447"/>
          </a:xfrm>
          <a:prstGeom prst="rect">
            <a:avLst/>
          </a:prstGeom>
        </p:spPr>
      </p:pic>
      <p:pic>
        <p:nvPicPr>
          <p:cNvPr id="15" name="Bild 14"/>
          <p:cNvPicPr>
            <a:picLocks noChangeAspect="1"/>
          </p:cNvPicPr>
          <p:nvPr/>
        </p:nvPicPr>
        <p:blipFill rotWithShape="1">
          <a:blip r:embed="rId6">
            <a:extLst>
              <a:ext uri="{BEBA8EAE-BF5A-486C-A8C5-ECC9F3942E4B}">
                <a14:imgProps xmlns:a14="http://schemas.microsoft.com/office/drawing/2010/main">
                  <a14:imgLayer r:embed="rId9">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8158660" y="3671886"/>
            <a:ext cx="414437" cy="903447"/>
          </a:xfrm>
          <a:prstGeom prst="rect">
            <a:avLst/>
          </a:prstGeom>
        </p:spPr>
      </p:pic>
      <p:pic>
        <p:nvPicPr>
          <p:cNvPr id="16"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208" y="4396972"/>
            <a:ext cx="2534142" cy="2285478"/>
          </a:xfrm>
          <a:prstGeom prst="rect">
            <a:avLst/>
          </a:prstGeom>
        </p:spPr>
      </p:pic>
      <p:pic>
        <p:nvPicPr>
          <p:cNvPr id="17" name="Bild 16"/>
          <p:cNvPicPr>
            <a:picLocks noChangeAspect="1"/>
          </p:cNvPicPr>
          <p:nvPr/>
        </p:nvPicPr>
        <p:blipFill rotWithShape="1">
          <a:blip r:embed="rId4">
            <a:extLst>
              <a:ext uri="{BEBA8EAE-BF5A-486C-A8C5-ECC9F3942E4B}">
                <a14:imgProps xmlns:a14="http://schemas.microsoft.com/office/drawing/2010/main">
                  <a14:imgLayer r:embed="rId10">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7847874" y="5722534"/>
            <a:ext cx="388301" cy="903447"/>
          </a:xfrm>
          <a:prstGeom prst="rect">
            <a:avLst/>
          </a:prstGeom>
        </p:spPr>
      </p:pic>
      <p:pic>
        <p:nvPicPr>
          <p:cNvPr id="18" name="Bild 17"/>
          <p:cNvPicPr>
            <a:picLocks noChangeAspect="1"/>
          </p:cNvPicPr>
          <p:nvPr/>
        </p:nvPicPr>
        <p:blipFill rotWithShape="1">
          <a:blip r:embed="rId6">
            <a:extLst>
              <a:ext uri="{BEBA8EAE-BF5A-486C-A8C5-ECC9F3942E4B}">
                <a14:imgProps xmlns:a14="http://schemas.microsoft.com/office/drawing/2010/main">
                  <a14:imgLayer r:embed="rId9">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8721599" y="5722534"/>
            <a:ext cx="414437" cy="903447"/>
          </a:xfrm>
          <a:prstGeom prst="rect">
            <a:avLst/>
          </a:prstGeom>
        </p:spPr>
      </p:pic>
      <p:sp>
        <p:nvSpPr>
          <p:cNvPr id="19" name="Freihandform 18"/>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Bild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21" name="Datumsplatzhalter 20"/>
          <p:cNvSpPr>
            <a:spLocks noGrp="1"/>
          </p:cNvSpPr>
          <p:nvPr>
            <p:ph type="dt" sz="half" idx="10"/>
          </p:nvPr>
        </p:nvSpPr>
        <p:spPr/>
        <p:txBody>
          <a:bodyPr/>
          <a:lstStyle/>
          <a:p>
            <a:fld id="{6247807C-2168-D144-ADB4-CA2A66E2CDD5}" type="datetime1">
              <a:rPr lang="de-DE" smtClean="0"/>
              <a:t>17.03.23</a:t>
            </a:fld>
            <a:endParaRPr lang="de-DE"/>
          </a:p>
        </p:txBody>
      </p:sp>
      <p:sp>
        <p:nvSpPr>
          <p:cNvPr id="22" name="Fußzeilenplatzhalter 21"/>
          <p:cNvSpPr>
            <a:spLocks noGrp="1"/>
          </p:cNvSpPr>
          <p:nvPr>
            <p:ph type="ftr" sz="quarter" idx="11"/>
          </p:nvPr>
        </p:nvSpPr>
        <p:spPr/>
        <p:txBody>
          <a:bodyPr/>
          <a:lstStyle/>
          <a:p>
            <a:r>
              <a:rPr lang="de-DE" smtClean="0"/>
              <a:t>Semantik der Aussagenlogik</a:t>
            </a:r>
            <a:endParaRPr lang="de-DE"/>
          </a:p>
        </p:txBody>
      </p:sp>
      <p:sp>
        <p:nvSpPr>
          <p:cNvPr id="23" name="Foliennummernplatzhalter 22"/>
          <p:cNvSpPr>
            <a:spLocks noGrp="1"/>
          </p:cNvSpPr>
          <p:nvPr>
            <p:ph type="sldNum" sz="quarter" idx="12"/>
          </p:nvPr>
        </p:nvSpPr>
        <p:spPr/>
        <p:txBody>
          <a:bodyPr/>
          <a:lstStyle/>
          <a:p>
            <a:fld id="{7F523B93-F476-0840-BB4D-15BDF579FFEA}" type="slidenum">
              <a:rPr lang="de-DE" smtClean="0"/>
              <a:t>11</a:t>
            </a:fld>
            <a:endParaRPr lang="de-DE"/>
          </a:p>
        </p:txBody>
      </p:sp>
    </p:spTree>
    <p:extLst>
      <p:ext uri="{BB962C8B-B14F-4D97-AF65-F5344CB8AC3E}">
        <p14:creationId xmlns:p14="http://schemas.microsoft.com/office/powerpoint/2010/main" val="156072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Negation</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838200" y="1825625"/>
                <a:ext cx="5045335" cy="43513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ea typeface="Cambria Math" charset="0"/>
                              <a:cs typeface="Cambria Math" charset="0"/>
                            </a:rPr>
                            <m:t>¬</m:t>
                          </m:r>
                          <m:r>
                            <a:rPr lang="de-DE" b="0" i="1" smtClean="0">
                              <a:latin typeface="Cambria Math" charset="0"/>
                            </a:rPr>
                            <m:t>𝑠</m:t>
                          </m:r>
                        </m:e>
                      </m:d>
                      <m:r>
                        <a:rPr lang="de-DE" b="0" i="1" smtClean="0">
                          <a:latin typeface="Cambria Math" charset="0"/>
                          <a:ea typeface="Cambria Math" charset="0"/>
                          <a:cs typeface="Cambria Math" charset="0"/>
                        </a:rPr>
                        <m:t>=1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=0</m:t>
                      </m:r>
                    </m:oMath>
                  </m:oMathPara>
                </a14:m>
                <a:endParaRPr lang="de-DE" b="0" dirty="0" smtClean="0">
                  <a:ea typeface="Cambria Math" charset="0"/>
                  <a:cs typeface="Cambria Math"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dirty="0">
                  <a:ea typeface="Cambria Math" charset="0"/>
                  <a:cs typeface="Cambria Math"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b="0" dirty="0" smtClean="0">
                    <a:ea typeface="Cambria Math" charset="0"/>
                    <a:cs typeface="Cambria Math" charset="0"/>
                  </a:rPr>
                  <a:t>oder:</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dirty="0">
                  <a:ea typeface="Cambria Math" charset="0"/>
                  <a:cs typeface="Cambria Math" charset="0"/>
                </a:endParaRPr>
              </a:p>
              <a:p>
                <a:pPr marL="0" lvl="0" indent="0" algn="ctr">
                  <a:lnSpc>
                    <a:spcPct val="100000"/>
                  </a:lnSpc>
                  <a:spcBef>
                    <a:spcPts val="0"/>
                  </a:spcBef>
                  <a:buNone/>
                </a:pPr>
                <a14:m>
                  <m:oMathPara xmlns:m="http://schemas.openxmlformats.org/officeDocument/2006/math">
                    <m:oMathParaPr>
                      <m:jc m:val="center"/>
                    </m:oMathParaPr>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ea typeface="Cambria Math" charset="0"/>
                              <a:cs typeface="Cambria Math" charset="0"/>
                            </a:rPr>
                            <m:t>¬</m:t>
                          </m:r>
                          <m:r>
                            <a:rPr lang="de-DE" b="0" i="1" smtClean="0">
                              <a:latin typeface="Cambria Math" charset="0"/>
                            </a:rPr>
                            <m:t>𝑠</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1−</m:t>
                      </m:r>
                      <m:r>
                        <a:rPr lang="de-DE" b="0" i="1" smtClean="0">
                          <a:latin typeface="Cambria Math" charset="0"/>
                          <a:ea typeface="Cambria Math" charset="0"/>
                          <a:cs typeface="Cambria Math" charset="0"/>
                        </a:rPr>
                        <m:t>𝑣</m:t>
                      </m:r>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𝑠</m:t>
                      </m:r>
                      <m:r>
                        <a:rPr lang="de-DE" b="0" i="1" smtClean="0">
                          <a:latin typeface="Cambria Math" charset="0"/>
                          <a:ea typeface="Cambria Math" charset="0"/>
                          <a:cs typeface="Cambria Math" charset="0"/>
                        </a:rPr>
                        <m:t>)</m:t>
                      </m:r>
                    </m:oMath>
                  </m:oMathPara>
                </a14:m>
                <a:endParaRPr lang="de-DE" b="0" dirty="0" smtClean="0">
                  <a:ea typeface="Cambria Math" charset="0"/>
                  <a:cs typeface="Cambria Math"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b="0" dirty="0" smtClean="0">
                  <a:ea typeface="Cambria Math" charset="0"/>
                  <a:cs typeface="Cambria Math" charset="0"/>
                </a:endParaRPr>
              </a:p>
              <a:p>
                <a:pPr marL="0" lvl="0" indent="0" algn="ctr">
                  <a:lnSpc>
                    <a:spcPct val="100000"/>
                  </a:lnSpc>
                  <a:spcBef>
                    <a:spcPts val="0"/>
                  </a:spcBef>
                  <a:buNone/>
                </a:pPr>
                <a:endParaRPr lang="de-DE" dirty="0"/>
              </a:p>
              <a:p>
                <a:pPr marL="0" lvl="0" indent="0" algn="ctr">
                  <a:lnSpc>
                    <a:spcPct val="100000"/>
                  </a:lnSpc>
                  <a:spcBef>
                    <a:spcPts val="0"/>
                  </a:spcBef>
                  <a:buNone/>
                </a:pPr>
                <a:r>
                  <a:rPr lang="de-DE" sz="2400" dirty="0">
                    <a:solidFill>
                      <a:srgbClr val="00B0F0"/>
                    </a:solidFill>
                  </a:rPr>
                  <a:t>Smith ist </a:t>
                </a:r>
                <a:r>
                  <a:rPr lang="de-DE" sz="2400" dirty="0" smtClean="0"/>
                  <a:t>Nicht</a:t>
                </a:r>
                <a:r>
                  <a:rPr lang="de-DE" sz="2400" dirty="0" smtClean="0">
                    <a:solidFill>
                      <a:srgbClr val="00B0F0"/>
                    </a:solidFill>
                  </a:rPr>
                  <a:t> im Haus.</a:t>
                </a:r>
                <a:endParaRPr lang="de-DE" sz="2400" dirty="0">
                  <a:solidFill>
                    <a:srgbClr val="00B0F0"/>
                  </a:solidFill>
                </a:endParaRPr>
              </a:p>
              <a:p>
                <a:pPr marL="0" lvl="0" indent="0">
                  <a:lnSpc>
                    <a:spcPct val="100000"/>
                  </a:lnSpc>
                  <a:spcBef>
                    <a:spcPts val="0"/>
                  </a:spcBef>
                  <a:buNone/>
                </a:pPr>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838200" y="1825625"/>
                <a:ext cx="5045335" cy="4351338"/>
              </a:xfrm>
              <a:blipFill rotWithShape="0">
                <a:blip r:embed="rId2"/>
                <a:stretch>
                  <a:fillRect/>
                </a:stretch>
              </a:blipFill>
            </p:spPr>
            <p:txBody>
              <a:bodyPr/>
              <a:lstStyle/>
              <a:p>
                <a:r>
                  <a:rPr lang="de-DE">
                    <a:noFill/>
                  </a:rPr>
                  <a:t> </a:t>
                </a:r>
              </a:p>
            </p:txBody>
          </p:sp>
        </mc:Fallback>
      </mc:AlternateContent>
      <p:pic>
        <p:nvPicPr>
          <p:cNvPr id="4"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462" y="1796141"/>
            <a:ext cx="4220308" cy="3806188"/>
          </a:xfrm>
          <a:prstGeom prst="rect">
            <a:avLst/>
          </a:prstGeom>
        </p:spPr>
      </p:pic>
      <p:pic>
        <p:nvPicPr>
          <p:cNvPr id="5" name="Bild 4"/>
          <p:cNvPicPr>
            <a:picLocks noChangeAspect="1"/>
          </p:cNvPicPr>
          <p:nvPr/>
        </p:nvPicPr>
        <p:blipFill rotWithShape="1">
          <a:blip r:embed="rId4">
            <a:extLst>
              <a:ext uri="{BEBA8EAE-BF5A-486C-A8C5-ECC9F3942E4B}">
                <a14:imgProps xmlns:a14="http://schemas.microsoft.com/office/drawing/2010/main">
                  <a14:imgLayer r:embed="rId5">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9769028" y="4097746"/>
            <a:ext cx="646669" cy="1504583"/>
          </a:xfrm>
          <a:prstGeom prst="rect">
            <a:avLst/>
          </a:prstGeom>
        </p:spPr>
      </p:pic>
      <p:sp>
        <p:nvSpPr>
          <p:cNvPr id="7" name="Freihandform 6"/>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9" name="Datumsplatzhalter 8"/>
          <p:cNvSpPr>
            <a:spLocks noGrp="1"/>
          </p:cNvSpPr>
          <p:nvPr>
            <p:ph type="dt" sz="half" idx="10"/>
          </p:nvPr>
        </p:nvSpPr>
        <p:spPr/>
        <p:txBody>
          <a:bodyPr/>
          <a:lstStyle/>
          <a:p>
            <a:fld id="{FF24B7E0-19FB-C44B-8DC0-ACA99F2D3AA1}" type="datetime1">
              <a:rPr lang="de-DE" smtClean="0"/>
              <a:t>17.03.23</a:t>
            </a:fld>
            <a:endParaRPr lang="de-DE"/>
          </a:p>
        </p:txBody>
      </p:sp>
      <p:sp>
        <p:nvSpPr>
          <p:cNvPr id="10" name="Fußzeilenplatzhalter 9"/>
          <p:cNvSpPr>
            <a:spLocks noGrp="1"/>
          </p:cNvSpPr>
          <p:nvPr>
            <p:ph type="ftr" sz="quarter" idx="11"/>
          </p:nvPr>
        </p:nvSpPr>
        <p:spPr/>
        <p:txBody>
          <a:bodyPr/>
          <a:lstStyle/>
          <a:p>
            <a:r>
              <a:rPr lang="de-DE" smtClean="0"/>
              <a:t>Semantik der Aussagenlogik</a:t>
            </a:r>
            <a:endParaRPr lang="de-DE"/>
          </a:p>
        </p:txBody>
      </p:sp>
      <p:sp>
        <p:nvSpPr>
          <p:cNvPr id="11" name="Foliennummernplatzhalter 10"/>
          <p:cNvSpPr>
            <a:spLocks noGrp="1"/>
          </p:cNvSpPr>
          <p:nvPr>
            <p:ph type="sldNum" sz="quarter" idx="12"/>
          </p:nvPr>
        </p:nvSpPr>
        <p:spPr/>
        <p:txBody>
          <a:bodyPr/>
          <a:lstStyle/>
          <a:p>
            <a:fld id="{7F523B93-F476-0840-BB4D-15BDF579FFEA}" type="slidenum">
              <a:rPr lang="de-DE" smtClean="0"/>
              <a:t>12</a:t>
            </a:fld>
            <a:endParaRPr lang="de-DE"/>
          </a:p>
        </p:txBody>
      </p:sp>
    </p:spTree>
    <p:extLst>
      <p:ext uri="{BB962C8B-B14F-4D97-AF65-F5344CB8AC3E}">
        <p14:creationId xmlns:p14="http://schemas.microsoft.com/office/powerpoint/2010/main" val="188169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Implikation</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347242" y="1825625"/>
                <a:ext cx="6470248" cy="435133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=1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=1 </m:t>
                    </m:r>
                  </m:oMath>
                </a14:m>
                <a:r>
                  <a:rPr lang="de-DE" b="0" i="1" dirty="0" smtClean="0">
                    <a:latin typeface="Cambria Math" charset="0"/>
                    <a:ea typeface="Cambria Math" charset="0"/>
                    <a:cs typeface="Cambria Math" charset="0"/>
                  </a:rPr>
                  <a:t>und</a:t>
                </a:r>
                <a14:m>
                  <m:oMath xmlns:m="http://schemas.openxmlformats.org/officeDocument/2006/math">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=1.</a:t>
                </a:r>
              </a:p>
              <a:p>
                <a:pPr marL="0" indent="0" algn="ctr">
                  <a:lnSpc>
                    <a:spcPct val="100000"/>
                  </a:lnSpc>
                  <a:spcBef>
                    <a:spcPts val="0"/>
                  </a:spcBef>
                  <a:buNone/>
                </a:pPr>
                <a14:m>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=1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0</m:t>
                    </m:r>
                    <m:r>
                      <a:rPr lang="de-DE" b="0" i="1" smtClean="0">
                        <a:latin typeface="Cambria Math" charset="0"/>
                        <a:ea typeface="Cambria Math" charset="0"/>
                        <a:cs typeface="Cambria Math" charset="0"/>
                      </a:rPr>
                      <m:t> </m:t>
                    </m:r>
                  </m:oMath>
                </a14:m>
                <a:r>
                  <a:rPr lang="de-DE" b="0" i="1" dirty="0" smtClean="0">
                    <a:latin typeface="Cambria Math" charset="0"/>
                    <a:ea typeface="Cambria Math" charset="0"/>
                    <a:cs typeface="Cambria Math" charset="0"/>
                  </a:rPr>
                  <a:t>und</a:t>
                </a:r>
                <a14:m>
                  <m:oMath xmlns:m="http://schemas.openxmlformats.org/officeDocument/2006/math">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a:t>
                </a:r>
                <a:r>
                  <a:rPr lang="de-DE" dirty="0">
                    <a:ea typeface="Cambria Math" charset="0"/>
                    <a:cs typeface="Cambria Math" charset="0"/>
                  </a:rPr>
                  <a:t>0</a:t>
                </a:r>
                <a:r>
                  <a:rPr lang="de-DE" b="0" dirty="0" smtClean="0">
                    <a:ea typeface="Cambria Math" charset="0"/>
                    <a:cs typeface="Cambria Math" charset="0"/>
                  </a:rPr>
                  <a:t>.</a:t>
                </a:r>
                <a:endParaRPr lang="de-DE" b="0" dirty="0" smtClean="0">
                  <a:ea typeface="Cambria Math" charset="0"/>
                  <a:cs typeface="Cambria Math" charset="0"/>
                </a:endParaRPr>
              </a:p>
              <a:p>
                <a:pPr marL="0" indent="0" algn="ctr">
                  <a:lnSpc>
                    <a:spcPct val="100000"/>
                  </a:lnSpc>
                  <a:spcBef>
                    <a:spcPts val="0"/>
                  </a:spcBef>
                  <a:buNone/>
                </a:pPr>
                <a14:m>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0</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=1 </m:t>
                    </m:r>
                  </m:oMath>
                </a14:m>
                <a:r>
                  <a:rPr lang="de-DE" b="0" i="1" dirty="0" smtClean="0">
                    <a:latin typeface="Cambria Math" charset="0"/>
                    <a:ea typeface="Cambria Math" charset="0"/>
                    <a:cs typeface="Cambria Math" charset="0"/>
                  </a:rPr>
                  <a:t>und</a:t>
                </a:r>
                <a14:m>
                  <m:oMath xmlns:m="http://schemas.openxmlformats.org/officeDocument/2006/math">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a:t>
                </a:r>
                <a:r>
                  <a:rPr lang="de-DE" dirty="0">
                    <a:ea typeface="Cambria Math" charset="0"/>
                    <a:cs typeface="Cambria Math" charset="0"/>
                  </a:rPr>
                  <a:t>0</a:t>
                </a:r>
                <a:r>
                  <a:rPr lang="de-DE" b="0" dirty="0" smtClean="0">
                    <a:ea typeface="Cambria Math" charset="0"/>
                    <a:cs typeface="Cambria Math" charset="0"/>
                  </a:rPr>
                  <a:t>.</a:t>
                </a:r>
              </a:p>
              <a:p>
                <a:pPr marL="0" indent="0" algn="ctr">
                  <a:lnSpc>
                    <a:spcPct val="100000"/>
                  </a:lnSpc>
                  <a:spcBef>
                    <a:spcPts val="0"/>
                  </a:spcBef>
                  <a:buNone/>
                </a:pPr>
                <a14:m>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0</m:t>
                    </m:r>
                    <m:r>
                      <a:rPr lang="de-DE" b="0" i="1" smtClean="0">
                        <a:latin typeface="Cambria Math" charset="0"/>
                        <a:ea typeface="Cambria Math" charset="0"/>
                        <a:cs typeface="Cambria Math" charset="0"/>
                      </a:rPr>
                      <m:t> </m:t>
                    </m:r>
                  </m:oMath>
                </a14:m>
                <a:r>
                  <a:rPr lang="de-DE" b="0" i="1" dirty="0" smtClean="0">
                    <a:latin typeface="Cambria Math" charset="0"/>
                    <a:ea typeface="Cambria Math" charset="0"/>
                    <a:cs typeface="Cambria Math" charset="0"/>
                  </a:rPr>
                  <a:t>und</a:t>
                </a:r>
                <a14:m>
                  <m:oMath xmlns:m="http://schemas.openxmlformats.org/officeDocument/2006/math">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a:t>
                </a:r>
                <a:r>
                  <a:rPr lang="de-DE" b="0" dirty="0" smtClean="0">
                    <a:ea typeface="Cambria Math" charset="0"/>
                    <a:cs typeface="Cambria Math" charset="0"/>
                  </a:rPr>
                  <a:t>1</a:t>
                </a:r>
                <a:r>
                  <a:rPr lang="de-DE" b="0" dirty="0" smtClean="0">
                    <a:ea typeface="Cambria Math" charset="0"/>
                    <a:cs typeface="Cambria Math"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b="0" dirty="0" smtClean="0">
                  <a:ea typeface="Cambria Math" charset="0"/>
                  <a:cs typeface="Cambria Math" charset="0"/>
                </a:endParaRPr>
              </a:p>
              <a:p>
                <a:pPr marL="0" lvl="0" indent="0" algn="ctr">
                  <a:lnSpc>
                    <a:spcPct val="100000"/>
                  </a:lnSpc>
                  <a:spcBef>
                    <a:spcPts val="0"/>
                  </a:spcBef>
                  <a:buNone/>
                </a:pPr>
                <a:endParaRPr lang="de-DE" dirty="0"/>
              </a:p>
              <a:p>
                <a:pPr marL="0" lvl="0" indent="0" algn="ctr">
                  <a:lnSpc>
                    <a:spcPct val="100000"/>
                  </a:lnSpc>
                  <a:spcBef>
                    <a:spcPts val="0"/>
                  </a:spcBef>
                  <a:buNone/>
                </a:pPr>
                <a:r>
                  <a:rPr lang="de-DE" sz="2400" dirty="0" smtClean="0"/>
                  <a:t>Wenn</a:t>
                </a:r>
                <a:r>
                  <a:rPr lang="de-DE" sz="2400" dirty="0" smtClean="0">
                    <a:solidFill>
                      <a:srgbClr val="00B0F0"/>
                    </a:solidFill>
                  </a:rPr>
                  <a:t> Smith </a:t>
                </a:r>
                <a:r>
                  <a:rPr lang="de-DE" sz="2400" dirty="0">
                    <a:solidFill>
                      <a:srgbClr val="00B0F0"/>
                    </a:solidFill>
                  </a:rPr>
                  <a:t>im </a:t>
                </a:r>
                <a:r>
                  <a:rPr lang="de-DE" sz="2400" dirty="0" smtClean="0">
                    <a:solidFill>
                      <a:srgbClr val="00B0F0"/>
                    </a:solidFill>
                  </a:rPr>
                  <a:t>Haus ist, </a:t>
                </a:r>
                <a:endParaRPr lang="de-DE" sz="2400" dirty="0"/>
              </a:p>
              <a:p>
                <a:pPr marL="0" lvl="0" indent="0" algn="ctr">
                  <a:lnSpc>
                    <a:spcPct val="100000"/>
                  </a:lnSpc>
                  <a:spcBef>
                    <a:spcPts val="0"/>
                  </a:spcBef>
                  <a:buNone/>
                </a:pPr>
                <a:r>
                  <a:rPr lang="de-DE" sz="2400" dirty="0" smtClean="0"/>
                  <a:t>dann</a:t>
                </a:r>
                <a:r>
                  <a:rPr lang="de-DE" sz="2400" dirty="0" smtClean="0">
                    <a:solidFill>
                      <a:srgbClr val="92D050"/>
                    </a:solidFill>
                  </a:rPr>
                  <a:t> ist Jones </a:t>
                </a:r>
                <a:r>
                  <a:rPr lang="de-DE" sz="2400" dirty="0">
                    <a:solidFill>
                      <a:srgbClr val="92D050"/>
                    </a:solidFill>
                  </a:rPr>
                  <a:t>im </a:t>
                </a:r>
                <a:r>
                  <a:rPr lang="de-DE" sz="2400" dirty="0" smtClean="0">
                    <a:solidFill>
                      <a:srgbClr val="92D050"/>
                    </a:solidFill>
                  </a:rPr>
                  <a:t>Haus.</a:t>
                </a:r>
                <a:endParaRPr lang="de-DE" sz="2400" dirty="0">
                  <a:solidFill>
                    <a:srgbClr val="92D050"/>
                  </a:solidFill>
                </a:endParaRPr>
              </a:p>
              <a:p>
                <a:pPr marL="0" lvl="0" indent="0">
                  <a:lnSpc>
                    <a:spcPct val="100000"/>
                  </a:lnSpc>
                  <a:spcBef>
                    <a:spcPts val="0"/>
                  </a:spcBef>
                  <a:buNone/>
                </a:pPr>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347242" y="1825625"/>
                <a:ext cx="6470248" cy="4351338"/>
              </a:xfrm>
              <a:blipFill rotWithShape="0">
                <a:blip r:embed="rId2"/>
                <a:stretch>
                  <a:fillRect t="-1681" r="-566"/>
                </a:stretch>
              </a:blipFill>
            </p:spPr>
            <p:txBody>
              <a:bodyPr/>
              <a:lstStyle/>
              <a:p>
                <a:r>
                  <a:rPr lang="de-DE">
                    <a:noFill/>
                  </a:rPr>
                  <a:t> </a:t>
                </a:r>
              </a:p>
            </p:txBody>
          </p:sp>
        </mc:Fallback>
      </mc:AlternateContent>
      <p:pic>
        <p:nvPicPr>
          <p:cNvPr id="16"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490" y="365125"/>
            <a:ext cx="2093508" cy="1888081"/>
          </a:xfrm>
          <a:prstGeom prst="rect">
            <a:avLst/>
          </a:prstGeom>
        </p:spPr>
      </p:pic>
      <p:pic>
        <p:nvPicPr>
          <p:cNvPr id="17" name="Bild 16"/>
          <p:cNvPicPr>
            <a:picLocks noChangeAspect="1"/>
          </p:cNvPicPr>
          <p:nvPr/>
        </p:nvPicPr>
        <p:blipFill rotWithShape="1">
          <a:blip r:embed="rId4">
            <a:extLst>
              <a:ext uri="{BEBA8EAE-BF5A-486C-A8C5-ECC9F3942E4B}">
                <a14:imgProps xmlns:a14="http://schemas.microsoft.com/office/drawing/2010/main">
                  <a14:imgLayer r:embed="rId5">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7422131" y="1436040"/>
            <a:ext cx="320783" cy="746356"/>
          </a:xfrm>
          <a:prstGeom prst="rect">
            <a:avLst/>
          </a:prstGeom>
        </p:spPr>
      </p:pic>
      <p:pic>
        <p:nvPicPr>
          <p:cNvPr id="18" name="Bild 17"/>
          <p:cNvPicPr>
            <a:picLocks noChangeAspect="1"/>
          </p:cNvPicPr>
          <p:nvPr/>
        </p:nvPicPr>
        <p:blipFill rotWithShape="1">
          <a:blip r:embed="rId6">
            <a:extLst>
              <a:ext uri="{BEBA8EAE-BF5A-486C-A8C5-ECC9F3942E4B}">
                <a14:imgProps xmlns:a14="http://schemas.microsoft.com/office/drawing/2010/main">
                  <a14:imgLayer r:embed="rId5">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8064358" y="1436040"/>
            <a:ext cx="342375" cy="746356"/>
          </a:xfrm>
          <a:prstGeom prst="rect">
            <a:avLst/>
          </a:prstGeom>
        </p:spPr>
      </p:pic>
      <p:pic>
        <p:nvPicPr>
          <p:cNvPr id="19"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854" y="1392298"/>
            <a:ext cx="2093508" cy="1888081"/>
          </a:xfrm>
          <a:prstGeom prst="rect">
            <a:avLst/>
          </a:prstGeom>
        </p:spPr>
      </p:pic>
      <p:pic>
        <p:nvPicPr>
          <p:cNvPr id="20" name="Bild 19"/>
          <p:cNvPicPr>
            <a:picLocks noChangeAspect="1"/>
          </p:cNvPicPr>
          <p:nvPr/>
        </p:nvPicPr>
        <p:blipFill rotWithShape="1">
          <a:blip r:embed="rId4">
            <a:extLst>
              <a:ext uri="{BEBA8EAE-BF5A-486C-A8C5-ECC9F3942E4B}">
                <a14:imgProps xmlns:a14="http://schemas.microsoft.com/office/drawing/2010/main">
                  <a14:imgLayer r:embed="rId7">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8786024" y="2463213"/>
            <a:ext cx="320783" cy="746356"/>
          </a:xfrm>
          <a:prstGeom prst="rect">
            <a:avLst/>
          </a:prstGeom>
        </p:spPr>
      </p:pic>
      <p:pic>
        <p:nvPicPr>
          <p:cNvPr id="21" name="Bild 20"/>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10533987" y="2463213"/>
            <a:ext cx="342375" cy="746356"/>
          </a:xfrm>
          <a:prstGeom prst="rect">
            <a:avLst/>
          </a:prstGeom>
        </p:spPr>
      </p:pic>
      <p:pic>
        <p:nvPicPr>
          <p:cNvPr id="22"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755" y="2761603"/>
            <a:ext cx="2093508" cy="1888081"/>
          </a:xfrm>
          <a:prstGeom prst="rect">
            <a:avLst/>
          </a:prstGeom>
        </p:spPr>
      </p:pic>
      <p:pic>
        <p:nvPicPr>
          <p:cNvPr id="23" name="Bild 22"/>
          <p:cNvPicPr>
            <a:picLocks noChangeAspect="1"/>
          </p:cNvPicPr>
          <p:nvPr/>
        </p:nvPicPr>
        <p:blipFill rotWithShape="1">
          <a:blip r:embed="rId4">
            <a:extLst>
              <a:ext uri="{BEBA8EAE-BF5A-486C-A8C5-ECC9F3942E4B}">
                <a14:imgProps xmlns:a14="http://schemas.microsoft.com/office/drawing/2010/main">
                  <a14:imgLayer r:embed="rId7">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7731828" y="3841906"/>
            <a:ext cx="320783" cy="746356"/>
          </a:xfrm>
          <a:prstGeom prst="rect">
            <a:avLst/>
          </a:prstGeom>
        </p:spPr>
      </p:pic>
      <p:pic>
        <p:nvPicPr>
          <p:cNvPr id="24" name="Bild 23"/>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8624888" y="3934374"/>
            <a:ext cx="342375" cy="746356"/>
          </a:xfrm>
          <a:prstGeom prst="rect">
            <a:avLst/>
          </a:prstGeom>
        </p:spPr>
      </p:pic>
      <p:pic>
        <p:nvPicPr>
          <p:cNvPr id="25"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684" y="4066666"/>
            <a:ext cx="2093508" cy="1888081"/>
          </a:xfrm>
          <a:prstGeom prst="rect">
            <a:avLst/>
          </a:prstGeom>
        </p:spPr>
      </p:pic>
      <p:pic>
        <p:nvPicPr>
          <p:cNvPr id="26" name="Bild 25"/>
          <p:cNvPicPr>
            <a:picLocks noChangeAspect="1"/>
          </p:cNvPicPr>
          <p:nvPr/>
        </p:nvPicPr>
        <p:blipFill rotWithShape="1">
          <a:blip r:embed="rId4">
            <a:extLst>
              <a:ext uri="{BEBA8EAE-BF5A-486C-A8C5-ECC9F3942E4B}">
                <a14:imgProps xmlns:a14="http://schemas.microsoft.com/office/drawing/2010/main">
                  <a14:imgLayer r:embed="rId7">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8910684" y="5208391"/>
            <a:ext cx="320783" cy="746356"/>
          </a:xfrm>
          <a:prstGeom prst="rect">
            <a:avLst/>
          </a:prstGeom>
        </p:spPr>
      </p:pic>
      <p:pic>
        <p:nvPicPr>
          <p:cNvPr id="27" name="Bild 26"/>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9786250" y="5123690"/>
            <a:ext cx="342375" cy="746356"/>
          </a:xfrm>
          <a:prstGeom prst="rect">
            <a:avLst/>
          </a:prstGeom>
        </p:spPr>
      </p:pic>
      <p:sp>
        <p:nvSpPr>
          <p:cNvPr id="28" name="Freihandform 27"/>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Bild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7" name="Datumsplatzhalter 6"/>
          <p:cNvSpPr>
            <a:spLocks noGrp="1"/>
          </p:cNvSpPr>
          <p:nvPr>
            <p:ph type="dt" sz="half" idx="10"/>
          </p:nvPr>
        </p:nvSpPr>
        <p:spPr/>
        <p:txBody>
          <a:bodyPr/>
          <a:lstStyle/>
          <a:p>
            <a:fld id="{F2720DF3-4C2B-C945-BB0E-D63691BDEAC1}" type="datetime1">
              <a:rPr lang="de-DE" smtClean="0"/>
              <a:t>17.03.23</a:t>
            </a:fld>
            <a:endParaRPr lang="de-DE"/>
          </a:p>
        </p:txBody>
      </p:sp>
      <p:sp>
        <p:nvSpPr>
          <p:cNvPr id="8" name="Fußzeilenplatzhalter 7"/>
          <p:cNvSpPr>
            <a:spLocks noGrp="1"/>
          </p:cNvSpPr>
          <p:nvPr>
            <p:ph type="ftr" sz="quarter" idx="11"/>
          </p:nvPr>
        </p:nvSpPr>
        <p:spPr/>
        <p:txBody>
          <a:bodyPr/>
          <a:lstStyle/>
          <a:p>
            <a:r>
              <a:rPr lang="de-DE" smtClean="0"/>
              <a:t>Semantik der Aussagenlogik</a:t>
            </a:r>
            <a:endParaRPr lang="de-DE"/>
          </a:p>
        </p:txBody>
      </p:sp>
      <p:sp>
        <p:nvSpPr>
          <p:cNvPr id="9" name="Foliennummernplatzhalter 8"/>
          <p:cNvSpPr>
            <a:spLocks noGrp="1"/>
          </p:cNvSpPr>
          <p:nvPr>
            <p:ph type="sldNum" sz="quarter" idx="12"/>
          </p:nvPr>
        </p:nvSpPr>
        <p:spPr/>
        <p:txBody>
          <a:bodyPr/>
          <a:lstStyle/>
          <a:p>
            <a:fld id="{7F523B93-F476-0840-BB4D-15BDF579FFEA}" type="slidenum">
              <a:rPr lang="de-DE" smtClean="0"/>
              <a:t>13</a:t>
            </a:fld>
            <a:endParaRPr lang="de-DE"/>
          </a:p>
        </p:txBody>
      </p:sp>
    </p:spTree>
    <p:extLst>
      <p:ext uri="{BB962C8B-B14F-4D97-AF65-F5344CB8AC3E}">
        <p14:creationId xmlns:p14="http://schemas.microsoft.com/office/powerpoint/2010/main" val="87682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Äquivalenz</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347242" y="1825625"/>
                <a:ext cx="6470248" cy="435133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=1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=1 </m:t>
                    </m:r>
                  </m:oMath>
                </a14:m>
                <a:r>
                  <a:rPr lang="de-DE" b="0" i="1" dirty="0" smtClean="0">
                    <a:latin typeface="Cambria Math" charset="0"/>
                    <a:ea typeface="Cambria Math" charset="0"/>
                    <a:cs typeface="Cambria Math" charset="0"/>
                  </a:rPr>
                  <a:t>und</a:t>
                </a:r>
                <a14:m>
                  <m:oMath xmlns:m="http://schemas.openxmlformats.org/officeDocument/2006/math">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=1.</a:t>
                </a:r>
              </a:p>
              <a:p>
                <a:pPr marL="0" indent="0" algn="ctr">
                  <a:lnSpc>
                    <a:spcPct val="100000"/>
                  </a:lnSpc>
                  <a:spcBef>
                    <a:spcPts val="0"/>
                  </a:spcBef>
                  <a:buNone/>
                </a:pPr>
                <a14:m>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=1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0</m:t>
                    </m:r>
                    <m:r>
                      <a:rPr lang="de-DE" b="0" i="1" smtClean="0">
                        <a:latin typeface="Cambria Math" charset="0"/>
                        <a:ea typeface="Cambria Math" charset="0"/>
                        <a:cs typeface="Cambria Math" charset="0"/>
                      </a:rPr>
                      <m:t> </m:t>
                    </m:r>
                  </m:oMath>
                </a14:m>
                <a:r>
                  <a:rPr lang="de-DE" b="0" i="1" dirty="0" smtClean="0">
                    <a:latin typeface="Cambria Math" charset="0"/>
                    <a:ea typeface="Cambria Math" charset="0"/>
                    <a:cs typeface="Cambria Math" charset="0"/>
                  </a:rPr>
                  <a:t>und</a:t>
                </a:r>
                <a14:m>
                  <m:oMath xmlns:m="http://schemas.openxmlformats.org/officeDocument/2006/math">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a:t>
                </a:r>
                <a:r>
                  <a:rPr lang="de-DE" dirty="0">
                    <a:ea typeface="Cambria Math" charset="0"/>
                    <a:cs typeface="Cambria Math" charset="0"/>
                  </a:rPr>
                  <a:t>0</a:t>
                </a:r>
                <a:r>
                  <a:rPr lang="de-DE" b="0" dirty="0" smtClean="0">
                    <a:ea typeface="Cambria Math" charset="0"/>
                    <a:cs typeface="Cambria Math" charset="0"/>
                  </a:rPr>
                  <a:t>.</a:t>
                </a:r>
                <a:endParaRPr lang="de-DE" b="0" dirty="0" smtClean="0">
                  <a:ea typeface="Cambria Math" charset="0"/>
                  <a:cs typeface="Cambria Math" charset="0"/>
                </a:endParaRPr>
              </a:p>
              <a:p>
                <a:pPr marL="0" indent="0" algn="ctr">
                  <a:lnSpc>
                    <a:spcPct val="100000"/>
                  </a:lnSpc>
                  <a:spcBef>
                    <a:spcPts val="0"/>
                  </a:spcBef>
                  <a:buNone/>
                </a:pPr>
                <a14:m>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0</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=1 </m:t>
                    </m:r>
                  </m:oMath>
                </a14:m>
                <a:r>
                  <a:rPr lang="de-DE" b="0" i="1" dirty="0" smtClean="0">
                    <a:latin typeface="Cambria Math" charset="0"/>
                    <a:ea typeface="Cambria Math" charset="0"/>
                    <a:cs typeface="Cambria Math" charset="0"/>
                  </a:rPr>
                  <a:t>und</a:t>
                </a:r>
                <a14:m>
                  <m:oMath xmlns:m="http://schemas.openxmlformats.org/officeDocument/2006/math">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a:t>
                </a:r>
                <a:r>
                  <a:rPr lang="de-DE" dirty="0">
                    <a:ea typeface="Cambria Math" charset="0"/>
                    <a:cs typeface="Cambria Math" charset="0"/>
                  </a:rPr>
                  <a:t>0</a:t>
                </a:r>
                <a:r>
                  <a:rPr lang="de-DE" b="0" dirty="0" smtClean="0">
                    <a:ea typeface="Cambria Math" charset="0"/>
                    <a:cs typeface="Cambria Math" charset="0"/>
                  </a:rPr>
                  <a:t>.</a:t>
                </a:r>
              </a:p>
              <a:p>
                <a:pPr marL="0" indent="0" algn="ctr">
                  <a:lnSpc>
                    <a:spcPct val="100000"/>
                  </a:lnSpc>
                  <a:spcBef>
                    <a:spcPts val="0"/>
                  </a:spcBef>
                  <a:buNone/>
                </a:pPr>
                <a14:m>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rPr>
                          <m:t>𝑠</m:t>
                        </m:r>
                        <m:r>
                          <a:rPr lang="de-DE" i="1" smtClean="0">
                            <a:latin typeface="Cambria Math" charset="0"/>
                            <a:ea typeface="Cambria Math" charset="0"/>
                            <a:cs typeface="Cambria Math" charset="0"/>
                          </a:rPr>
                          <m:t>↔</m:t>
                        </m:r>
                        <m:r>
                          <a:rPr lang="de-DE" b="0" i="1" smtClean="0">
                            <a:latin typeface="Cambria Math" charset="0"/>
                            <a:ea typeface="Cambria Math" charset="0"/>
                            <a:cs typeface="Cambria Math" charset="0"/>
                          </a:rPr>
                          <m:t>𝑗</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0</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𝑤𝑒𝑛𝑛</m:t>
                    </m:r>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𝑠</m:t>
                        </m:r>
                      </m:e>
                    </m:d>
                    <m:r>
                      <a:rPr lang="de-DE" b="0" i="1" smtClean="0">
                        <a:latin typeface="Cambria Math" charset="0"/>
                        <a:ea typeface="Cambria Math" charset="0"/>
                        <a:cs typeface="Cambria Math" charset="0"/>
                      </a:rPr>
                      <m:t>=</m:t>
                    </m:r>
                    <m:r>
                      <a:rPr lang="de-DE" b="0" i="1" smtClean="0">
                        <a:latin typeface="Cambria Math" charset="0"/>
                        <a:ea typeface="Cambria Math" charset="0"/>
                        <a:cs typeface="Cambria Math" charset="0"/>
                      </a:rPr>
                      <m:t>0</m:t>
                    </m:r>
                    <m:r>
                      <a:rPr lang="de-DE" b="0" i="1" smtClean="0">
                        <a:latin typeface="Cambria Math" charset="0"/>
                        <a:ea typeface="Cambria Math" charset="0"/>
                        <a:cs typeface="Cambria Math" charset="0"/>
                      </a:rPr>
                      <m:t> </m:t>
                    </m:r>
                  </m:oMath>
                </a14:m>
                <a:r>
                  <a:rPr lang="de-DE" b="0" i="1" dirty="0" smtClean="0">
                    <a:latin typeface="Cambria Math" charset="0"/>
                    <a:ea typeface="Cambria Math" charset="0"/>
                    <a:cs typeface="Cambria Math" charset="0"/>
                  </a:rPr>
                  <a:t>und</a:t>
                </a:r>
                <a14:m>
                  <m:oMath xmlns:m="http://schemas.openxmlformats.org/officeDocument/2006/math">
                    <m:r>
                      <a:rPr lang="de-DE" b="0" i="1" smtClean="0">
                        <a:latin typeface="Cambria Math" charset="0"/>
                        <a:ea typeface="Cambria Math" charset="0"/>
                        <a:cs typeface="Cambria Math" charset="0"/>
                      </a:rPr>
                      <m:t> </m:t>
                    </m:r>
                    <m:r>
                      <a:rPr lang="de-DE" b="0" i="1" smtClean="0">
                        <a:latin typeface="Cambria Math" charset="0"/>
                        <a:ea typeface="Cambria Math" charset="0"/>
                        <a:cs typeface="Cambria Math" charset="0"/>
                      </a:rPr>
                      <m:t>𝑣</m:t>
                    </m:r>
                    <m:d>
                      <m:dPr>
                        <m:ctrlPr>
                          <a:rPr lang="de-DE" b="0" i="1" smtClean="0">
                            <a:latin typeface="Cambria Math" charset="0"/>
                            <a:ea typeface="Cambria Math" charset="0"/>
                            <a:cs typeface="Cambria Math" charset="0"/>
                          </a:rPr>
                        </m:ctrlPr>
                      </m:dPr>
                      <m:e>
                        <m:r>
                          <a:rPr lang="de-DE" b="0" i="1" smtClean="0">
                            <a:latin typeface="Cambria Math" charset="0"/>
                            <a:ea typeface="Cambria Math" charset="0"/>
                            <a:cs typeface="Cambria Math" charset="0"/>
                          </a:rPr>
                          <m:t>𝑗</m:t>
                        </m:r>
                      </m:e>
                    </m:d>
                  </m:oMath>
                </a14:m>
                <a:r>
                  <a:rPr lang="de-DE" b="0" dirty="0" smtClean="0">
                    <a:ea typeface="Cambria Math" charset="0"/>
                    <a:cs typeface="Cambria Math" charset="0"/>
                  </a:rPr>
                  <a:t>=</a:t>
                </a:r>
                <a:r>
                  <a:rPr lang="de-DE" b="0" dirty="0" smtClean="0">
                    <a:ea typeface="Cambria Math" charset="0"/>
                    <a:cs typeface="Cambria Math" charset="0"/>
                  </a:rPr>
                  <a:t>1</a:t>
                </a:r>
                <a:r>
                  <a:rPr lang="de-DE" b="0" dirty="0" smtClean="0">
                    <a:ea typeface="Cambria Math" charset="0"/>
                    <a:cs typeface="Cambria Math"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b="0" dirty="0" smtClean="0">
                  <a:ea typeface="Cambria Math" charset="0"/>
                  <a:cs typeface="Cambria Math" charset="0"/>
                </a:endParaRPr>
              </a:p>
              <a:p>
                <a:pPr marL="0" lvl="0" indent="0" algn="ctr">
                  <a:lnSpc>
                    <a:spcPct val="100000"/>
                  </a:lnSpc>
                  <a:spcBef>
                    <a:spcPts val="0"/>
                  </a:spcBef>
                  <a:buNone/>
                </a:pPr>
                <a:endParaRPr lang="de-DE" dirty="0"/>
              </a:p>
              <a:p>
                <a:pPr marL="0" lvl="0" indent="0" algn="ctr">
                  <a:lnSpc>
                    <a:spcPct val="100000"/>
                  </a:lnSpc>
                  <a:spcBef>
                    <a:spcPts val="0"/>
                  </a:spcBef>
                  <a:buNone/>
                </a:pPr>
                <a:r>
                  <a:rPr lang="de-DE" sz="2400" dirty="0" smtClean="0">
                    <a:solidFill>
                      <a:srgbClr val="00B0F0"/>
                    </a:solidFill>
                  </a:rPr>
                  <a:t>Smith ist </a:t>
                </a:r>
                <a:r>
                  <a:rPr lang="de-DE" sz="2400" dirty="0" smtClean="0"/>
                  <a:t>nur dann </a:t>
                </a:r>
                <a:r>
                  <a:rPr lang="de-DE" sz="2400" dirty="0" smtClean="0">
                    <a:solidFill>
                      <a:srgbClr val="00B0F0"/>
                    </a:solidFill>
                  </a:rPr>
                  <a:t>im Haus, </a:t>
                </a:r>
                <a:endParaRPr lang="de-DE" sz="2400" dirty="0"/>
              </a:p>
              <a:p>
                <a:pPr marL="0" lvl="0" indent="0" algn="ctr">
                  <a:lnSpc>
                    <a:spcPct val="100000"/>
                  </a:lnSpc>
                  <a:spcBef>
                    <a:spcPts val="0"/>
                  </a:spcBef>
                  <a:buNone/>
                </a:pPr>
                <a:r>
                  <a:rPr lang="de-DE" sz="2400" dirty="0" smtClean="0"/>
                  <a:t>wenn</a:t>
                </a:r>
                <a:r>
                  <a:rPr lang="de-DE" sz="2400" dirty="0" smtClean="0">
                    <a:solidFill>
                      <a:srgbClr val="92D050"/>
                    </a:solidFill>
                  </a:rPr>
                  <a:t> Jones </a:t>
                </a:r>
                <a:r>
                  <a:rPr lang="de-DE" sz="2400" dirty="0">
                    <a:solidFill>
                      <a:srgbClr val="92D050"/>
                    </a:solidFill>
                  </a:rPr>
                  <a:t>im </a:t>
                </a:r>
                <a:r>
                  <a:rPr lang="de-DE" sz="2400" dirty="0" smtClean="0">
                    <a:solidFill>
                      <a:srgbClr val="92D050"/>
                    </a:solidFill>
                  </a:rPr>
                  <a:t>Haus ist .</a:t>
                </a:r>
                <a:endParaRPr lang="de-DE" sz="2400" dirty="0">
                  <a:solidFill>
                    <a:srgbClr val="92D050"/>
                  </a:solidFill>
                </a:endParaRPr>
              </a:p>
              <a:p>
                <a:pPr marL="0" lvl="0" indent="0">
                  <a:lnSpc>
                    <a:spcPct val="100000"/>
                  </a:lnSpc>
                  <a:spcBef>
                    <a:spcPts val="0"/>
                  </a:spcBef>
                  <a:buNone/>
                </a:pPr>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347242" y="1825625"/>
                <a:ext cx="6470248" cy="4351338"/>
              </a:xfrm>
              <a:blipFill rotWithShape="0">
                <a:blip r:embed="rId2"/>
                <a:stretch>
                  <a:fillRect t="-1681" r="-848"/>
                </a:stretch>
              </a:blipFill>
            </p:spPr>
            <p:txBody>
              <a:bodyPr/>
              <a:lstStyle/>
              <a:p>
                <a:r>
                  <a:rPr lang="de-DE">
                    <a:noFill/>
                  </a:rPr>
                  <a:t> </a:t>
                </a:r>
              </a:p>
            </p:txBody>
          </p:sp>
        </mc:Fallback>
      </mc:AlternateContent>
      <p:pic>
        <p:nvPicPr>
          <p:cNvPr id="16"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490" y="365125"/>
            <a:ext cx="2093508" cy="1888081"/>
          </a:xfrm>
          <a:prstGeom prst="rect">
            <a:avLst/>
          </a:prstGeom>
        </p:spPr>
      </p:pic>
      <p:pic>
        <p:nvPicPr>
          <p:cNvPr id="17" name="Bild 16"/>
          <p:cNvPicPr>
            <a:picLocks noChangeAspect="1"/>
          </p:cNvPicPr>
          <p:nvPr/>
        </p:nvPicPr>
        <p:blipFill rotWithShape="1">
          <a:blip r:embed="rId4">
            <a:extLst>
              <a:ext uri="{BEBA8EAE-BF5A-486C-A8C5-ECC9F3942E4B}">
                <a14:imgProps xmlns:a14="http://schemas.microsoft.com/office/drawing/2010/main">
                  <a14:imgLayer r:embed="rId5">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7422131" y="1436040"/>
            <a:ext cx="320783" cy="746356"/>
          </a:xfrm>
          <a:prstGeom prst="rect">
            <a:avLst/>
          </a:prstGeom>
        </p:spPr>
      </p:pic>
      <p:pic>
        <p:nvPicPr>
          <p:cNvPr id="18" name="Bild 17"/>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8064358" y="1436040"/>
            <a:ext cx="342375" cy="746356"/>
          </a:xfrm>
          <a:prstGeom prst="rect">
            <a:avLst/>
          </a:prstGeom>
        </p:spPr>
      </p:pic>
      <p:pic>
        <p:nvPicPr>
          <p:cNvPr id="19"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854" y="1392298"/>
            <a:ext cx="2093508" cy="1888081"/>
          </a:xfrm>
          <a:prstGeom prst="rect">
            <a:avLst/>
          </a:prstGeom>
        </p:spPr>
      </p:pic>
      <p:pic>
        <p:nvPicPr>
          <p:cNvPr id="20" name="Bild 19"/>
          <p:cNvPicPr>
            <a:picLocks noChangeAspect="1"/>
          </p:cNvPicPr>
          <p:nvPr/>
        </p:nvPicPr>
        <p:blipFill rotWithShape="1">
          <a:blip r:embed="rId4">
            <a:extLst>
              <a:ext uri="{BEBA8EAE-BF5A-486C-A8C5-ECC9F3942E4B}">
                <a14:imgProps xmlns:a14="http://schemas.microsoft.com/office/drawing/2010/main">
                  <a14:imgLayer r:embed="rId7">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8786024" y="2463213"/>
            <a:ext cx="320783" cy="746356"/>
          </a:xfrm>
          <a:prstGeom prst="rect">
            <a:avLst/>
          </a:prstGeom>
        </p:spPr>
      </p:pic>
      <p:pic>
        <p:nvPicPr>
          <p:cNvPr id="21" name="Bild 20"/>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10533987" y="2463213"/>
            <a:ext cx="342375" cy="746356"/>
          </a:xfrm>
          <a:prstGeom prst="rect">
            <a:avLst/>
          </a:prstGeom>
        </p:spPr>
      </p:pic>
      <p:pic>
        <p:nvPicPr>
          <p:cNvPr id="22"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755" y="2761603"/>
            <a:ext cx="2093508" cy="1888081"/>
          </a:xfrm>
          <a:prstGeom prst="rect">
            <a:avLst/>
          </a:prstGeom>
        </p:spPr>
      </p:pic>
      <p:pic>
        <p:nvPicPr>
          <p:cNvPr id="23" name="Bild 22"/>
          <p:cNvPicPr>
            <a:picLocks noChangeAspect="1"/>
          </p:cNvPicPr>
          <p:nvPr/>
        </p:nvPicPr>
        <p:blipFill rotWithShape="1">
          <a:blip r:embed="rId4">
            <a:extLst>
              <a:ext uri="{BEBA8EAE-BF5A-486C-A8C5-ECC9F3942E4B}">
                <a14:imgProps xmlns:a14="http://schemas.microsoft.com/office/drawing/2010/main">
                  <a14:imgLayer r:embed="rId7">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7731828" y="3841906"/>
            <a:ext cx="320783" cy="746356"/>
          </a:xfrm>
          <a:prstGeom prst="rect">
            <a:avLst/>
          </a:prstGeom>
        </p:spPr>
      </p:pic>
      <p:pic>
        <p:nvPicPr>
          <p:cNvPr id="24" name="Bild 23"/>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8624888" y="3934374"/>
            <a:ext cx="342375" cy="746356"/>
          </a:xfrm>
          <a:prstGeom prst="rect">
            <a:avLst/>
          </a:prstGeom>
        </p:spPr>
      </p:pic>
      <p:pic>
        <p:nvPicPr>
          <p:cNvPr id="25"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684" y="4066666"/>
            <a:ext cx="2093508" cy="1888081"/>
          </a:xfrm>
          <a:prstGeom prst="rect">
            <a:avLst/>
          </a:prstGeom>
        </p:spPr>
      </p:pic>
      <p:pic>
        <p:nvPicPr>
          <p:cNvPr id="26" name="Bild 25"/>
          <p:cNvPicPr>
            <a:picLocks noChangeAspect="1"/>
          </p:cNvPicPr>
          <p:nvPr/>
        </p:nvPicPr>
        <p:blipFill rotWithShape="1">
          <a:blip r:embed="rId4">
            <a:extLst>
              <a:ext uri="{BEBA8EAE-BF5A-486C-A8C5-ECC9F3942E4B}">
                <a14:imgProps xmlns:a14="http://schemas.microsoft.com/office/drawing/2010/main">
                  <a14:imgLayer r:embed="rId7">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8910684" y="5208391"/>
            <a:ext cx="320783" cy="746356"/>
          </a:xfrm>
          <a:prstGeom prst="rect">
            <a:avLst/>
          </a:prstGeom>
        </p:spPr>
      </p:pic>
      <p:pic>
        <p:nvPicPr>
          <p:cNvPr id="27" name="Bild 26"/>
          <p:cNvPicPr>
            <a:picLocks noChangeAspect="1"/>
          </p:cNvPicPr>
          <p:nvPr/>
        </p:nvPicPr>
        <p:blipFill rotWithShape="1">
          <a:blip r:embed="rId6">
            <a:extLst>
              <a:ext uri="{BEBA8EAE-BF5A-486C-A8C5-ECC9F3942E4B}">
                <a14:imgProps xmlns:a14="http://schemas.microsoft.com/office/drawing/2010/main">
                  <a14:imgLayer r:embed="rId7">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9786250" y="5123690"/>
            <a:ext cx="342375" cy="746356"/>
          </a:xfrm>
          <a:prstGeom prst="rect">
            <a:avLst/>
          </a:prstGeom>
        </p:spPr>
      </p:pic>
      <p:sp>
        <p:nvSpPr>
          <p:cNvPr id="28" name="Freihandform 27"/>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Bild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4" name="Datumsplatzhalter 3"/>
          <p:cNvSpPr>
            <a:spLocks noGrp="1"/>
          </p:cNvSpPr>
          <p:nvPr>
            <p:ph type="dt" sz="half" idx="10"/>
          </p:nvPr>
        </p:nvSpPr>
        <p:spPr/>
        <p:txBody>
          <a:bodyPr/>
          <a:lstStyle/>
          <a:p>
            <a:fld id="{1D75024C-3BD9-4A47-AFE9-3B16F7C21B86}" type="datetime1">
              <a:rPr lang="de-DE" smtClean="0"/>
              <a:t>17.03.23</a:t>
            </a:fld>
            <a:endParaRPr lang="de-DE"/>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14</a:t>
            </a:fld>
            <a:endParaRPr lang="de-DE"/>
          </a:p>
        </p:txBody>
      </p:sp>
    </p:spTree>
    <p:extLst>
      <p:ext uri="{BB962C8B-B14F-4D97-AF65-F5344CB8AC3E}">
        <p14:creationId xmlns:p14="http://schemas.microsoft.com/office/powerpoint/2010/main" val="198800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5045335" cy="1325563"/>
          </a:xfrm>
        </p:spPr>
        <p:txBody>
          <a:bodyPr/>
          <a:lstStyle/>
          <a:p>
            <a:r>
              <a:rPr lang="de-DE" dirty="0" smtClean="0"/>
              <a:t>Falsum</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838200" y="1825625"/>
                <a:ext cx="5045335" cy="43513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de-DE" b="0" i="1" smtClean="0">
                          <a:latin typeface="Cambria Math" charset="0"/>
                        </a:rPr>
                        <m:t>𝑣</m:t>
                      </m:r>
                      <m:d>
                        <m:dPr>
                          <m:ctrlPr>
                            <a:rPr lang="de-DE" b="0" i="1" smtClean="0">
                              <a:latin typeface="Cambria Math" charset="0"/>
                            </a:rPr>
                          </m:ctrlPr>
                        </m:dPr>
                        <m:e>
                          <m:r>
                            <a:rPr lang="de-DE" b="0" i="1" smtClean="0">
                              <a:latin typeface="Cambria Math" charset="0"/>
                              <a:ea typeface="Cambria Math" charset="0"/>
                              <a:cs typeface="Cambria Math" charset="0"/>
                            </a:rPr>
                            <m:t>⊥</m:t>
                          </m:r>
                        </m:e>
                      </m:d>
                      <m:r>
                        <a:rPr lang="de-DE" b="0" i="1" smtClean="0">
                          <a:latin typeface="Cambria Math" charset="0"/>
                          <a:ea typeface="Cambria Math" charset="0"/>
                          <a:cs typeface="Cambria Math" charset="0"/>
                        </a:rPr>
                        <m:t>=0</m:t>
                      </m:r>
                    </m:oMath>
                  </m:oMathPara>
                </a14:m>
                <a:endParaRPr lang="de-DE" dirty="0" smtClean="0"/>
              </a:p>
              <a:p>
                <a:pPr marL="0" lvl="0" indent="0" algn="ctr">
                  <a:lnSpc>
                    <a:spcPct val="100000"/>
                  </a:lnSpc>
                  <a:spcBef>
                    <a:spcPts val="0"/>
                  </a:spcBef>
                  <a:buNone/>
                </a:pPr>
                <a:endParaRPr lang="de-DE" dirty="0"/>
              </a:p>
              <a:p>
                <a:pPr marL="0" lvl="0" indent="0" algn="ctr">
                  <a:lnSpc>
                    <a:spcPct val="100000"/>
                  </a:lnSpc>
                  <a:spcBef>
                    <a:spcPts val="0"/>
                  </a:spcBef>
                  <a:buNone/>
                </a:pPr>
                <a:r>
                  <a:rPr lang="de-DE" sz="2400" dirty="0" smtClean="0">
                    <a:solidFill>
                      <a:srgbClr val="00B0F0"/>
                    </a:solidFill>
                  </a:rPr>
                  <a:t>Smith kann das Haus tragen.</a:t>
                </a:r>
                <a:endParaRPr lang="de-DE" sz="2400" dirty="0">
                  <a:solidFill>
                    <a:srgbClr val="00B0F0"/>
                  </a:solidFill>
                </a:endParaRPr>
              </a:p>
              <a:p>
                <a:pPr marL="0" lvl="0" indent="0">
                  <a:lnSpc>
                    <a:spcPct val="100000"/>
                  </a:lnSpc>
                  <a:spcBef>
                    <a:spcPts val="0"/>
                  </a:spcBef>
                  <a:buNone/>
                </a:pPr>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838200" y="1825625"/>
                <a:ext cx="5045335" cy="4351338"/>
              </a:xfrm>
              <a:blipFill rotWithShape="0">
                <a:blip r:embed="rId2"/>
                <a:stretch>
                  <a:fillRect/>
                </a:stretch>
              </a:blipFill>
            </p:spPr>
            <p:txBody>
              <a:bodyPr/>
              <a:lstStyle/>
              <a:p>
                <a:r>
                  <a:rPr lang="de-DE">
                    <a:noFill/>
                  </a:rPr>
                  <a:t> </a:t>
                </a:r>
              </a:p>
            </p:txBody>
          </p:sp>
        </mc:Fallback>
      </mc:AlternateContent>
      <p:pic>
        <p:nvPicPr>
          <p:cNvPr id="4"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781" y="3181190"/>
            <a:ext cx="2402018" cy="2166319"/>
          </a:xfrm>
          <a:prstGeom prst="rect">
            <a:avLst/>
          </a:prstGeom>
        </p:spPr>
      </p:pic>
      <p:pic>
        <p:nvPicPr>
          <p:cNvPr id="5" name="Bild 4"/>
          <p:cNvPicPr>
            <a:picLocks noChangeAspect="1"/>
          </p:cNvPicPr>
          <p:nvPr/>
        </p:nvPicPr>
        <p:blipFill rotWithShape="1">
          <a:blip r:embed="rId4">
            <a:extLst>
              <a:ext uri="{BEBA8EAE-BF5A-486C-A8C5-ECC9F3942E4B}">
                <a14:imgProps xmlns:a14="http://schemas.microsoft.com/office/drawing/2010/main">
                  <a14:imgLayer r:embed="rId5">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3070731" y="5213458"/>
            <a:ext cx="368056" cy="856344"/>
          </a:xfrm>
          <a:prstGeom prst="rect">
            <a:avLst/>
          </a:prstGeom>
        </p:spPr>
      </p:pic>
      <mc:AlternateContent xmlns:mc="http://schemas.openxmlformats.org/markup-compatibility/2006">
        <mc:Choice xmlns:a14="http://schemas.microsoft.com/office/drawing/2010/main" Requires="a14">
          <p:sp>
            <p:nvSpPr>
              <p:cNvPr id="7" name="Inhaltsplatzhalter 2"/>
              <p:cNvSpPr txBox="1">
                <a:spLocks/>
              </p:cNvSpPr>
              <p:nvPr/>
            </p:nvSpPr>
            <p:spPr>
              <a:xfrm>
                <a:off x="5817633" y="1825625"/>
                <a:ext cx="50453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pPr>
                <a14:m>
                  <m:oMathPara xmlns:m="http://schemas.openxmlformats.org/officeDocument/2006/math">
                    <m:oMathParaPr>
                      <m:jc m:val="center"/>
                    </m:oMathParaPr>
                    <m:oMath xmlns:m="http://schemas.openxmlformats.org/officeDocument/2006/math">
                      <m:r>
                        <a:rPr lang="de-DE" i="1" smtClean="0">
                          <a:latin typeface="Cambria Math" charset="0"/>
                        </a:rPr>
                        <m:t>𝑣</m:t>
                      </m:r>
                      <m:d>
                        <m:dPr>
                          <m:ctrlPr>
                            <a:rPr lang="de-DE" i="1">
                              <a:latin typeface="Cambria Math" charset="0"/>
                            </a:rPr>
                          </m:ctrlPr>
                        </m:dPr>
                        <m:e>
                          <m:r>
                            <a:rPr lang="de-DE" b="0" i="1" smtClean="0">
                              <a:latin typeface="Cambria Math" charset="0"/>
                            </a:rPr>
                            <m:t>𝑇</m:t>
                          </m:r>
                        </m:e>
                      </m:d>
                      <m:r>
                        <a:rPr lang="de-DE" i="1">
                          <a:latin typeface="Cambria Math" charset="0"/>
                          <a:ea typeface="Cambria Math" charset="0"/>
                          <a:cs typeface="Cambria Math" charset="0"/>
                        </a:rPr>
                        <m:t>=</m:t>
                      </m:r>
                      <m:r>
                        <a:rPr lang="de-DE" b="0" i="1" smtClean="0">
                          <a:latin typeface="Cambria Math" charset="0"/>
                          <a:ea typeface="Cambria Math" charset="0"/>
                          <a:cs typeface="Cambria Math" charset="0"/>
                        </a:rPr>
                        <m:t>1</m:t>
                      </m:r>
                    </m:oMath>
                  </m:oMathPara>
                </a14:m>
                <a:endParaRPr lang="de-DE" dirty="0"/>
              </a:p>
              <a:p>
                <a:pPr marL="0" indent="0" algn="ctr">
                  <a:lnSpc>
                    <a:spcPct val="100000"/>
                  </a:lnSpc>
                  <a:spcBef>
                    <a:spcPts val="0"/>
                  </a:spcBef>
                  <a:buFont typeface="Arial"/>
                  <a:buNone/>
                </a:pPr>
                <a:endParaRPr lang="de-DE" dirty="0"/>
              </a:p>
              <a:p>
                <a:pPr marL="0" indent="0" algn="ctr">
                  <a:lnSpc>
                    <a:spcPct val="100000"/>
                  </a:lnSpc>
                  <a:spcBef>
                    <a:spcPts val="0"/>
                  </a:spcBef>
                  <a:buFont typeface="Arial"/>
                  <a:buNone/>
                </a:pPr>
                <a:r>
                  <a:rPr lang="de-DE" sz="2400" dirty="0" smtClean="0">
                    <a:solidFill>
                      <a:srgbClr val="00B0F0"/>
                    </a:solidFill>
                  </a:rPr>
                  <a:t>Das Haus kann Smith tragen. </a:t>
                </a:r>
                <a:endParaRPr lang="de-DE" sz="2400" dirty="0">
                  <a:solidFill>
                    <a:srgbClr val="00B0F0"/>
                  </a:solidFill>
                </a:endParaRPr>
              </a:p>
              <a:p>
                <a:pPr marL="0" indent="0">
                  <a:lnSpc>
                    <a:spcPct val="100000"/>
                  </a:lnSpc>
                  <a:spcBef>
                    <a:spcPts val="0"/>
                  </a:spcBef>
                  <a:buFont typeface="Arial"/>
                  <a:buNone/>
                </a:pPr>
                <a:endParaRPr lang="de-DE" dirty="0"/>
              </a:p>
            </p:txBody>
          </p:sp>
        </mc:Choice>
        <mc:Fallback>
          <p:sp>
            <p:nvSpPr>
              <p:cNvPr id="7" name="Inhaltsplatzhalter 2"/>
              <p:cNvSpPr txBox="1">
                <a:spLocks noRot="1" noChangeAspect="1" noMove="1" noResize="1" noEditPoints="1" noAdjustHandles="1" noChangeArrowheads="1" noChangeShapeType="1" noTextEdit="1"/>
              </p:cNvSpPr>
              <p:nvPr/>
            </p:nvSpPr>
            <p:spPr>
              <a:xfrm>
                <a:off x="5817633" y="1825625"/>
                <a:ext cx="5045335" cy="4351338"/>
              </a:xfrm>
              <a:prstGeom prst="rect">
                <a:avLst/>
              </a:prstGeom>
              <a:blipFill rotWithShape="0">
                <a:blip r:embed="rId6"/>
                <a:stretch>
                  <a:fillRect/>
                </a:stretch>
              </a:blipFill>
            </p:spPr>
            <p:txBody>
              <a:bodyPr/>
              <a:lstStyle/>
              <a:p>
                <a:r>
                  <a:rPr lang="de-DE">
                    <a:noFill/>
                  </a:rPr>
                  <a:t> </a:t>
                </a:r>
              </a:p>
            </p:txBody>
          </p:sp>
        </mc:Fallback>
      </mc:AlternateContent>
      <p:pic>
        <p:nvPicPr>
          <p:cNvPr id="8"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641" y="3648833"/>
            <a:ext cx="2402018" cy="2166319"/>
          </a:xfrm>
          <a:prstGeom prst="rect">
            <a:avLst/>
          </a:prstGeom>
        </p:spPr>
      </p:pic>
      <p:pic>
        <p:nvPicPr>
          <p:cNvPr id="9" name="Bild 8"/>
          <p:cNvPicPr>
            <a:picLocks noChangeAspect="1"/>
          </p:cNvPicPr>
          <p:nvPr/>
        </p:nvPicPr>
        <p:blipFill rotWithShape="1">
          <a:blip r:embed="rId4">
            <a:extLst>
              <a:ext uri="{BEBA8EAE-BF5A-486C-A8C5-ECC9F3942E4B}">
                <a14:imgProps xmlns:a14="http://schemas.microsoft.com/office/drawing/2010/main">
                  <a14:imgLayer r:embed="rId7">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8189223" y="3085724"/>
            <a:ext cx="368056" cy="856344"/>
          </a:xfrm>
          <a:prstGeom prst="rect">
            <a:avLst/>
          </a:prstGeom>
        </p:spPr>
      </p:pic>
      <p:sp>
        <p:nvSpPr>
          <p:cNvPr id="10" name="Titel 1"/>
          <p:cNvSpPr txBox="1">
            <a:spLocks/>
          </p:cNvSpPr>
          <p:nvPr/>
        </p:nvSpPr>
        <p:spPr>
          <a:xfrm>
            <a:off x="5883535" y="500062"/>
            <a:ext cx="50453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err="1" smtClean="0"/>
              <a:t>Verum</a:t>
            </a:r>
            <a:endParaRPr lang="de-DE" dirty="0"/>
          </a:p>
        </p:txBody>
      </p:sp>
      <p:sp>
        <p:nvSpPr>
          <p:cNvPr id="11" name="Freihandform 10"/>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13" name="Datumsplatzhalter 12"/>
          <p:cNvSpPr>
            <a:spLocks noGrp="1"/>
          </p:cNvSpPr>
          <p:nvPr>
            <p:ph type="dt" sz="half" idx="10"/>
          </p:nvPr>
        </p:nvSpPr>
        <p:spPr/>
        <p:txBody>
          <a:bodyPr/>
          <a:lstStyle/>
          <a:p>
            <a:fld id="{9EC69939-34D7-C24B-95DF-1094040A1D36}" type="datetime1">
              <a:rPr lang="de-DE" smtClean="0"/>
              <a:t>17.03.23</a:t>
            </a:fld>
            <a:endParaRPr lang="de-DE"/>
          </a:p>
        </p:txBody>
      </p:sp>
      <p:sp>
        <p:nvSpPr>
          <p:cNvPr id="14" name="Fußzeilenplatzhalter 13"/>
          <p:cNvSpPr>
            <a:spLocks noGrp="1"/>
          </p:cNvSpPr>
          <p:nvPr>
            <p:ph type="ftr" sz="quarter" idx="11"/>
          </p:nvPr>
        </p:nvSpPr>
        <p:spPr/>
        <p:txBody>
          <a:bodyPr/>
          <a:lstStyle/>
          <a:p>
            <a:r>
              <a:rPr lang="de-DE" smtClean="0"/>
              <a:t>Semantik der Aussagenlogik</a:t>
            </a:r>
            <a:endParaRPr lang="de-DE"/>
          </a:p>
        </p:txBody>
      </p:sp>
      <p:sp>
        <p:nvSpPr>
          <p:cNvPr id="15" name="Foliennummernplatzhalter 14"/>
          <p:cNvSpPr>
            <a:spLocks noGrp="1"/>
          </p:cNvSpPr>
          <p:nvPr>
            <p:ph type="sldNum" sz="quarter" idx="12"/>
          </p:nvPr>
        </p:nvSpPr>
        <p:spPr/>
        <p:txBody>
          <a:bodyPr/>
          <a:lstStyle/>
          <a:p>
            <a:fld id="{7F523B93-F476-0840-BB4D-15BDF579FFEA}" type="slidenum">
              <a:rPr lang="de-DE" smtClean="0"/>
              <a:t>15</a:t>
            </a:fld>
            <a:endParaRPr lang="de-DE"/>
          </a:p>
        </p:txBody>
      </p:sp>
    </p:spTree>
    <p:extLst>
      <p:ext uri="{BB962C8B-B14F-4D97-AF65-F5344CB8AC3E}">
        <p14:creationId xmlns:p14="http://schemas.microsoft.com/office/powerpoint/2010/main" val="3984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Theorem 1.2.2 und Lemma 1.2.3</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109" y="1690688"/>
            <a:ext cx="10515600" cy="1282700"/>
          </a:xfrm>
        </p:spPr>
      </p:pic>
      <mc:AlternateContent xmlns:mc="http://schemas.openxmlformats.org/markup-compatibility/2006">
        <mc:Choice xmlns:a14="http://schemas.microsoft.com/office/drawing/2010/main" Requires="a14">
          <p:sp>
            <p:nvSpPr>
              <p:cNvPr id="5" name="Textfeld 4"/>
              <p:cNvSpPr txBox="1"/>
              <p:nvPr/>
            </p:nvSpPr>
            <p:spPr>
              <a:xfrm>
                <a:off x="949124" y="3113590"/>
                <a:ext cx="9537539" cy="787139"/>
              </a:xfrm>
              <a:prstGeom prst="rect">
                <a:avLst/>
              </a:prstGeom>
              <a:noFill/>
            </p:spPr>
            <p:txBody>
              <a:bodyPr wrap="square" rtlCol="0">
                <a:spAutoFit/>
              </a:bodyPr>
              <a:lstStyle/>
              <a:p>
                <a14:m>
                  <m:oMath xmlns:m="http://schemas.openxmlformats.org/officeDocument/2006/math">
                    <m:d>
                      <m:dPr>
                        <m:begChr m:val="["/>
                        <m:endChr m:val="]"/>
                        <m:ctrlPr>
                          <a:rPr lang="de-DE" sz="2000" b="0" i="1" smtClean="0">
                            <a:latin typeface="Cambria Math" charset="0"/>
                            <a:ea typeface="Cambria Math" charset="0"/>
                            <a:cs typeface="Cambria Math" charset="0"/>
                          </a:rPr>
                        </m:ctrlPr>
                      </m:dPr>
                      <m:e>
                        <m:d>
                          <m:dPr>
                            <m:begChr m:val="["/>
                            <m:endChr m:val="]"/>
                            <m:ctrlPr>
                              <a:rPr lang="de-DE" sz="2000" b="0" i="1" smtClean="0">
                                <a:latin typeface="Cambria Math" charset="0"/>
                                <a:ea typeface="Cambria Math" charset="0"/>
                                <a:cs typeface="Cambria Math" charset="0"/>
                              </a:rPr>
                            </m:ctrlPr>
                          </m:dPr>
                          <m:e>
                            <m:r>
                              <a:rPr lang="de-DE" sz="2000" i="1" smtClean="0">
                                <a:latin typeface="Cambria Math" charset="0"/>
                                <a:ea typeface="Cambria Math" charset="0"/>
                                <a:cs typeface="Cambria Math" charset="0"/>
                              </a:rPr>
                              <m:t>∗</m:t>
                            </m:r>
                          </m:e>
                        </m:d>
                      </m:e>
                    </m:d>
                    <m:r>
                      <m:rPr>
                        <m:sty m:val="p"/>
                      </m:rPr>
                      <a:rPr lang="de-DE" sz="2000" b="0" i="0" baseline="-25000" smtClean="0">
                        <a:latin typeface="Cambria Math" charset="0"/>
                        <a:ea typeface="Cambria Math" charset="0"/>
                        <a:cs typeface="Cambria Math" charset="0"/>
                      </a:rPr>
                      <m:t>v</m:t>
                    </m:r>
                  </m:oMath>
                </a14:m>
                <a:r>
                  <a:rPr lang="de-DE" sz="2000" dirty="0" smtClean="0"/>
                  <a:t> und v sind voneinander abhängig</a:t>
                </a:r>
              </a:p>
              <a:p>
                <a:r>
                  <a:rPr lang="de-DE" sz="2000" dirty="0" smtClean="0"/>
                  <a:t>Der Wert von v bestimmt den Wert von</a:t>
                </a:r>
                <a:r>
                  <a:rPr lang="de-DE" sz="2000" b="0" dirty="0" smtClean="0">
                    <a:ea typeface="Cambria Math" charset="0"/>
                    <a:cs typeface="Cambria Math" charset="0"/>
                  </a:rPr>
                  <a:t> </a:t>
                </a:r>
                <a14:m>
                  <m:oMath xmlns:m="http://schemas.openxmlformats.org/officeDocument/2006/math">
                    <m:d>
                      <m:dPr>
                        <m:begChr m:val="["/>
                        <m:endChr m:val="]"/>
                        <m:ctrlPr>
                          <a:rPr lang="de-DE" sz="2000" b="0" i="1" smtClean="0">
                            <a:latin typeface="Cambria Math" charset="0"/>
                            <a:ea typeface="Cambria Math" charset="0"/>
                            <a:cs typeface="Cambria Math" charset="0"/>
                          </a:rPr>
                        </m:ctrlPr>
                      </m:dPr>
                      <m:e>
                        <m:d>
                          <m:dPr>
                            <m:begChr m:val="["/>
                            <m:endChr m:val="]"/>
                            <m:ctrlPr>
                              <a:rPr lang="de-DE" sz="2000" b="0" i="1" smtClean="0">
                                <a:latin typeface="Cambria Math" charset="0"/>
                                <a:ea typeface="Cambria Math" charset="0"/>
                                <a:cs typeface="Cambria Math" charset="0"/>
                              </a:rPr>
                            </m:ctrlPr>
                          </m:dPr>
                          <m:e>
                            <m:r>
                              <a:rPr lang="de-DE" sz="2000" i="1" smtClean="0">
                                <a:latin typeface="Cambria Math" charset="0"/>
                                <a:ea typeface="Cambria Math" charset="0"/>
                                <a:cs typeface="Cambria Math" charset="0"/>
                              </a:rPr>
                              <m:t>∗</m:t>
                            </m:r>
                          </m:e>
                        </m:d>
                      </m:e>
                    </m:d>
                    <m:r>
                      <m:rPr>
                        <m:sty m:val="p"/>
                      </m:rPr>
                      <a:rPr lang="de-DE" sz="2000" b="0" i="0" baseline="-25000" smtClean="0">
                        <a:latin typeface="Cambria Math" charset="0"/>
                        <a:ea typeface="Cambria Math" charset="0"/>
                        <a:cs typeface="Cambria Math" charset="0"/>
                      </a:rPr>
                      <m:t>v</m:t>
                    </m:r>
                  </m:oMath>
                </a14:m>
                <a:r>
                  <a:rPr lang="de-DE" sz="2000" dirty="0" smtClean="0"/>
                  <a:t> </a:t>
                </a:r>
                <a:endParaRPr lang="de-DE" sz="2000" baseline="-25000" dirty="0"/>
              </a:p>
            </p:txBody>
          </p:sp>
        </mc:Choice>
        <mc:Fallback>
          <p:sp>
            <p:nvSpPr>
              <p:cNvPr id="5" name="Textfeld 4"/>
              <p:cNvSpPr txBox="1">
                <a:spLocks noRot="1" noChangeAspect="1" noMove="1" noResize="1" noEditPoints="1" noAdjustHandles="1" noChangeArrowheads="1" noChangeShapeType="1" noTextEdit="1"/>
              </p:cNvSpPr>
              <p:nvPr/>
            </p:nvSpPr>
            <p:spPr>
              <a:xfrm>
                <a:off x="949124" y="3113590"/>
                <a:ext cx="9537539" cy="787139"/>
              </a:xfrm>
              <a:prstGeom prst="rect">
                <a:avLst/>
              </a:prstGeom>
              <a:blipFill rotWithShape="0">
                <a:blip r:embed="rId3"/>
                <a:stretch>
                  <a:fillRect l="-703" t="-1550" b="-11628"/>
                </a:stretch>
              </a:blipFill>
            </p:spPr>
            <p:txBody>
              <a:bodyPr/>
              <a:lstStyle/>
              <a:p>
                <a:r>
                  <a:rPr lang="de-DE">
                    <a:noFill/>
                  </a:rPr>
                  <a:t> </a:t>
                </a:r>
              </a:p>
            </p:txBody>
          </p:sp>
        </mc:Fallback>
      </mc:AlternateContent>
      <p:pic>
        <p:nvPicPr>
          <p:cNvPr id="6" name="Bild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22" y="4501585"/>
            <a:ext cx="10798495" cy="625999"/>
          </a:xfrm>
          <a:prstGeom prst="rect">
            <a:avLst/>
          </a:prstGeom>
        </p:spPr>
      </p:pic>
      <p:sp>
        <p:nvSpPr>
          <p:cNvPr id="7" name="Freihandform 6"/>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9" name="Datumsplatzhalter 8"/>
          <p:cNvSpPr>
            <a:spLocks noGrp="1"/>
          </p:cNvSpPr>
          <p:nvPr>
            <p:ph type="dt" sz="half" idx="10"/>
          </p:nvPr>
        </p:nvSpPr>
        <p:spPr/>
        <p:txBody>
          <a:bodyPr/>
          <a:lstStyle/>
          <a:p>
            <a:fld id="{28029196-0857-AD46-A409-B66815BE5AAE}" type="datetime1">
              <a:rPr lang="de-DE" smtClean="0"/>
              <a:t>17.03.23</a:t>
            </a:fld>
            <a:endParaRPr lang="de-DE"/>
          </a:p>
        </p:txBody>
      </p:sp>
      <p:sp>
        <p:nvSpPr>
          <p:cNvPr id="10" name="Fußzeilenplatzhalter 9"/>
          <p:cNvSpPr>
            <a:spLocks noGrp="1"/>
          </p:cNvSpPr>
          <p:nvPr>
            <p:ph type="ftr" sz="quarter" idx="11"/>
          </p:nvPr>
        </p:nvSpPr>
        <p:spPr/>
        <p:txBody>
          <a:bodyPr/>
          <a:lstStyle/>
          <a:p>
            <a:r>
              <a:rPr lang="de-DE" smtClean="0"/>
              <a:t>Semantik der Aussagenlogik</a:t>
            </a:r>
            <a:endParaRPr lang="de-DE"/>
          </a:p>
        </p:txBody>
      </p:sp>
      <p:sp>
        <p:nvSpPr>
          <p:cNvPr id="11" name="Foliennummernplatzhalter 10"/>
          <p:cNvSpPr>
            <a:spLocks noGrp="1"/>
          </p:cNvSpPr>
          <p:nvPr>
            <p:ph type="sldNum" sz="quarter" idx="12"/>
          </p:nvPr>
        </p:nvSpPr>
        <p:spPr/>
        <p:txBody>
          <a:bodyPr/>
          <a:lstStyle/>
          <a:p>
            <a:fld id="{7F523B93-F476-0840-BB4D-15BDF579FFEA}" type="slidenum">
              <a:rPr lang="de-DE" smtClean="0"/>
              <a:t>16</a:t>
            </a:fld>
            <a:endParaRPr lang="de-DE"/>
          </a:p>
        </p:txBody>
      </p:sp>
    </p:spTree>
    <p:extLst>
      <p:ext uri="{BB962C8B-B14F-4D97-AF65-F5344CB8AC3E}">
        <p14:creationId xmlns:p14="http://schemas.microsoft.com/office/powerpoint/2010/main" val="171738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 1.2.4</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401300" cy="1676400"/>
          </a:xfrm>
        </p:spPr>
      </p:pic>
      <mc:AlternateContent xmlns:mc="http://schemas.openxmlformats.org/markup-compatibility/2006">
        <mc:Choice xmlns:a14="http://schemas.microsoft.com/office/drawing/2010/main" Requires="a14">
          <p:sp>
            <p:nvSpPr>
              <p:cNvPr id="5" name="Textfeld 4"/>
              <p:cNvSpPr txBox="1"/>
              <p:nvPr/>
            </p:nvSpPr>
            <p:spPr>
              <a:xfrm>
                <a:off x="838200" y="3402951"/>
                <a:ext cx="10018853" cy="187743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de-DE" sz="2000" i="1" smtClean="0">
                          <a:latin typeface="Cambria Math" charset="0"/>
                          <a:ea typeface="Cambria Math" charset="0"/>
                          <a:cs typeface="Cambria Math" charset="0"/>
                        </a:rPr>
                        <m:t>⊨</m:t>
                      </m:r>
                      <m:r>
                        <a:rPr lang="de-DE" sz="2000" i="1" smtClean="0">
                          <a:latin typeface="Cambria Math" charset="0"/>
                          <a:ea typeface="Cambria Math" charset="0"/>
                          <a:cs typeface="Cambria Math" charset="0"/>
                        </a:rPr>
                        <m:t>𝜑</m:t>
                      </m:r>
                      <m:r>
                        <a:rPr lang="de-DE" sz="2000" b="0" i="1" smtClean="0">
                          <a:latin typeface="Cambria Math" charset="0"/>
                          <a:ea typeface="Cambria Math" charset="0"/>
                          <a:cs typeface="Cambria Math" charset="0"/>
                        </a:rPr>
                        <m:t> </m:t>
                      </m:r>
                      <m:r>
                        <m:rPr>
                          <m:sty m:val="p"/>
                        </m:rPr>
                        <a:rPr lang="de-DE" sz="2000" b="0" i="0" smtClean="0">
                          <a:latin typeface="Cambria Math" charset="0"/>
                          <a:ea typeface="Cambria Math" charset="0"/>
                          <a:cs typeface="Cambria Math" charset="0"/>
                        </a:rPr>
                        <m:t>gilt</m:t>
                      </m:r>
                      <m:r>
                        <a:rPr lang="de-DE" sz="2000" b="0" i="0" smtClean="0">
                          <a:latin typeface="Cambria Math" charset="0"/>
                          <a:ea typeface="Cambria Math" charset="0"/>
                          <a:cs typeface="Cambria Math" charset="0"/>
                        </a:rPr>
                        <m:t>, </m:t>
                      </m:r>
                      <m:r>
                        <m:rPr>
                          <m:sty m:val="p"/>
                        </m:rPr>
                        <a:rPr lang="de-DE" sz="2000" b="0" i="0" smtClean="0">
                          <a:latin typeface="Cambria Math" charset="0"/>
                          <a:ea typeface="Cambria Math" charset="0"/>
                          <a:cs typeface="Cambria Math" charset="0"/>
                        </a:rPr>
                        <m:t>wenn</m:t>
                      </m:r>
                      <m:r>
                        <a:rPr lang="de-DE" sz="2000" b="0" i="0" smtClean="0">
                          <a:latin typeface="Cambria Math" charset="0"/>
                          <a:ea typeface="Cambria Math" charset="0"/>
                          <a:cs typeface="Cambria Math" charset="0"/>
                        </a:rPr>
                        <m:t> </m:t>
                      </m:r>
                      <m:r>
                        <m:rPr>
                          <m:sty m:val="p"/>
                        </m:rPr>
                        <a:rPr lang="el-GR" sz="2000" b="0" i="1" smtClean="0">
                          <a:latin typeface="Cambria Math" charset="0"/>
                          <a:ea typeface="Cambria Math" charset="0"/>
                          <a:cs typeface="Cambria Math" charset="0"/>
                        </a:rPr>
                        <m:t>φ</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𝑢𝑛𝑡𝑒𝑟</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𝑎𝑙𝑙𝑒𝑛</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𝑊𝑒𝑟𝑡𝑢𝑛𝑔𝑒𝑛</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𝑤𝑎h𝑟</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𝑖𝑠𝑡</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𝑑𝑖𝑒</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𝑢</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𝑖𝑛</m:t>
                      </m:r>
                      <m:r>
                        <a:rPr lang="de-DE" sz="2000" b="0" i="1" smtClean="0">
                          <a:latin typeface="Cambria Math" charset="0"/>
                          <a:ea typeface="Cambria Math" charset="0"/>
                          <a:cs typeface="Cambria Math" charset="0"/>
                        </a:rPr>
                        <m:t> </m:t>
                      </m:r>
                      <m:r>
                        <a:rPr lang="el-GR" sz="2000" b="0" i="1" smtClean="0">
                          <a:latin typeface="Cambria Math" charset="0"/>
                          <a:ea typeface="Cambria Math" charset="0"/>
                          <a:cs typeface="Cambria Math" charset="0"/>
                        </a:rPr>
                        <m:t>𝛤</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𝑤𝑎h𝑟</m:t>
                      </m:r>
                      <m:r>
                        <a:rPr lang="de-DE" sz="2000" b="0" i="1" smtClean="0">
                          <a:latin typeface="Cambria Math" charset="0"/>
                          <a:ea typeface="Cambria Math" charset="0"/>
                          <a:cs typeface="Cambria Math" charset="0"/>
                        </a:rPr>
                        <m:t> </m:t>
                      </m:r>
                      <m:r>
                        <a:rPr lang="de-DE" sz="2000" b="0" i="1" smtClean="0">
                          <a:latin typeface="Cambria Math" charset="0"/>
                          <a:ea typeface="Cambria Math" charset="0"/>
                          <a:cs typeface="Cambria Math" charset="0"/>
                        </a:rPr>
                        <m:t>𝑚𝑎𝑐h𝑒𝑛</m:t>
                      </m:r>
                      <m:r>
                        <a:rPr lang="de-DE" sz="2000" b="0" i="1" smtClean="0">
                          <a:latin typeface="Cambria Math" charset="0"/>
                          <a:ea typeface="Cambria Math" charset="0"/>
                          <a:cs typeface="Cambria Math" charset="0"/>
                        </a:rPr>
                        <m:t>. </m:t>
                      </m:r>
                    </m:oMath>
                  </m:oMathPara>
                </a14:m>
                <a:endParaRPr lang="de-DE" sz="2000" b="0" dirty="0" smtClean="0">
                  <a:ea typeface="Cambria Math" charset="0"/>
                  <a:cs typeface="Cambria Math" charset="0"/>
                </a:endParaRPr>
              </a:p>
              <a:p>
                <a:pPr/>
                <a:endParaRPr lang="de-DE" b="0" dirty="0" smtClean="0">
                  <a:ea typeface="Cambria Math" charset="0"/>
                  <a:cs typeface="Cambria Math" charset="0"/>
                </a:endParaRPr>
              </a:p>
              <a:p>
                <a:pPr/>
                <a:r>
                  <a:rPr lang="de-DE" sz="2000" dirty="0" smtClean="0">
                    <a:ea typeface="Cambria Math" charset="0"/>
                    <a:cs typeface="Cambria Math" charset="0"/>
                  </a:rPr>
                  <a:t>Beispiel Tautologie: </a:t>
                </a:r>
              </a:p>
              <a:p>
                <a:pPr/>
                <a:r>
                  <a:rPr lang="de-DE" sz="2000" b="0" dirty="0">
                    <a:ea typeface="Cambria Math" charset="0"/>
                    <a:cs typeface="Cambria Math" charset="0"/>
                  </a:rPr>
                  <a:t/>
                </a:r>
                <a:br>
                  <a:rPr lang="de-DE" sz="2000" b="0" dirty="0">
                    <a:ea typeface="Cambria Math" charset="0"/>
                    <a:cs typeface="Cambria Math" charset="0"/>
                  </a:rPr>
                </a:br>
                <a:r>
                  <a:rPr lang="de-DE" sz="2000" b="0" dirty="0" smtClean="0">
                    <a:ea typeface="Cambria Math" charset="0"/>
                    <a:cs typeface="Cambria Math" charset="0"/>
                  </a:rPr>
                  <a:t>Es regnet oder es regnet nicht</a:t>
                </a:r>
                <a:r>
                  <a:rPr lang="de-DE" b="0" dirty="0" smtClean="0">
                    <a:ea typeface="Cambria Math" charset="0"/>
                    <a:cs typeface="Cambria Math" charset="0"/>
                  </a:rPr>
                  <a:t>. </a:t>
                </a:r>
                <a:br>
                  <a:rPr lang="de-DE" b="0" dirty="0" smtClean="0">
                    <a:ea typeface="Cambria Math" charset="0"/>
                    <a:cs typeface="Cambria Math" charset="0"/>
                  </a:rPr>
                </a:br>
                <a:endParaRPr lang="de-DE" b="0" dirty="0" smtClean="0">
                  <a:ea typeface="Cambria Math" charset="0"/>
                  <a:cs typeface="Cambria Math" charset="0"/>
                </a:endParaRPr>
              </a:p>
            </p:txBody>
          </p:sp>
        </mc:Choice>
        <mc:Fallback>
          <p:sp>
            <p:nvSpPr>
              <p:cNvPr id="5" name="Textfeld 4"/>
              <p:cNvSpPr txBox="1">
                <a:spLocks noRot="1" noChangeAspect="1" noMove="1" noResize="1" noEditPoints="1" noAdjustHandles="1" noChangeArrowheads="1" noChangeShapeType="1" noTextEdit="1"/>
              </p:cNvSpPr>
              <p:nvPr/>
            </p:nvSpPr>
            <p:spPr>
              <a:xfrm>
                <a:off x="838200" y="3402951"/>
                <a:ext cx="10018853" cy="1877437"/>
              </a:xfrm>
              <a:prstGeom prst="rect">
                <a:avLst/>
              </a:prstGeom>
              <a:blipFill rotWithShape="0">
                <a:blip r:embed="rId3"/>
                <a:stretch>
                  <a:fillRect l="-670" t="-21104"/>
                </a:stretch>
              </a:blipFill>
            </p:spPr>
            <p:txBody>
              <a:bodyPr/>
              <a:lstStyle/>
              <a:p>
                <a:r>
                  <a:rPr lang="de-DE">
                    <a:noFill/>
                  </a:rPr>
                  <a:t> </a:t>
                </a:r>
              </a:p>
            </p:txBody>
          </p:sp>
        </mc:Fallback>
      </mc:AlternateContent>
      <p:pic>
        <p:nvPicPr>
          <p:cNvPr id="6" name="Bild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482" y="4993994"/>
            <a:ext cx="1803400" cy="977900"/>
          </a:xfrm>
          <a:prstGeom prst="rect">
            <a:avLst/>
          </a:prstGeom>
        </p:spPr>
      </p:pic>
      <p:sp>
        <p:nvSpPr>
          <p:cNvPr id="7" name="Freihandform 6"/>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9" name="Datumsplatzhalter 8"/>
          <p:cNvSpPr>
            <a:spLocks noGrp="1"/>
          </p:cNvSpPr>
          <p:nvPr>
            <p:ph type="dt" sz="half" idx="10"/>
          </p:nvPr>
        </p:nvSpPr>
        <p:spPr/>
        <p:txBody>
          <a:bodyPr/>
          <a:lstStyle/>
          <a:p>
            <a:fld id="{0C46A481-4790-2140-9CE0-D53710780886}" type="datetime1">
              <a:rPr lang="de-DE" smtClean="0"/>
              <a:t>17.03.23</a:t>
            </a:fld>
            <a:endParaRPr lang="de-DE"/>
          </a:p>
        </p:txBody>
      </p:sp>
      <p:sp>
        <p:nvSpPr>
          <p:cNvPr id="10" name="Fußzeilenplatzhalter 9"/>
          <p:cNvSpPr>
            <a:spLocks noGrp="1"/>
          </p:cNvSpPr>
          <p:nvPr>
            <p:ph type="ftr" sz="quarter" idx="11"/>
          </p:nvPr>
        </p:nvSpPr>
        <p:spPr/>
        <p:txBody>
          <a:bodyPr/>
          <a:lstStyle/>
          <a:p>
            <a:r>
              <a:rPr lang="de-DE" smtClean="0"/>
              <a:t>Semantik der Aussagenlogik</a:t>
            </a:r>
            <a:endParaRPr lang="de-DE"/>
          </a:p>
        </p:txBody>
      </p:sp>
      <p:sp>
        <p:nvSpPr>
          <p:cNvPr id="11" name="Foliennummernplatzhalter 10"/>
          <p:cNvSpPr>
            <a:spLocks noGrp="1"/>
          </p:cNvSpPr>
          <p:nvPr>
            <p:ph type="sldNum" sz="quarter" idx="12"/>
          </p:nvPr>
        </p:nvSpPr>
        <p:spPr/>
        <p:txBody>
          <a:bodyPr/>
          <a:lstStyle/>
          <a:p>
            <a:fld id="{7F523B93-F476-0840-BB4D-15BDF579FFEA}" type="slidenum">
              <a:rPr lang="de-DE" smtClean="0"/>
              <a:t>17</a:t>
            </a:fld>
            <a:endParaRPr lang="de-DE"/>
          </a:p>
        </p:txBody>
      </p:sp>
    </p:spTree>
    <p:extLst>
      <p:ext uri="{BB962C8B-B14F-4D97-AF65-F5344CB8AC3E}">
        <p14:creationId xmlns:p14="http://schemas.microsoft.com/office/powerpoint/2010/main" val="213657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 1.2.5, Theorem 1.2.6, Lemma 1.2.7</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0515600" cy="1592506"/>
          </a:xfrm>
        </p:spPr>
      </p:pic>
      <p:pic>
        <p:nvPicPr>
          <p:cNvPr id="5" name="Bild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527385"/>
            <a:ext cx="10058400" cy="869849"/>
          </a:xfrm>
          <a:prstGeom prst="rect">
            <a:avLst/>
          </a:prstGeom>
        </p:spPr>
      </p:pic>
      <p:pic>
        <p:nvPicPr>
          <p:cNvPr id="6" name="Bild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654565"/>
            <a:ext cx="10058400" cy="852616"/>
          </a:xfrm>
          <a:prstGeom prst="rect">
            <a:avLst/>
          </a:prstGeom>
        </p:spPr>
      </p:pic>
      <p:sp>
        <p:nvSpPr>
          <p:cNvPr id="7" name="Freihandform 6"/>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9" name="Datumsplatzhalter 8"/>
          <p:cNvSpPr>
            <a:spLocks noGrp="1"/>
          </p:cNvSpPr>
          <p:nvPr>
            <p:ph type="dt" sz="half" idx="10"/>
          </p:nvPr>
        </p:nvSpPr>
        <p:spPr/>
        <p:txBody>
          <a:bodyPr/>
          <a:lstStyle/>
          <a:p>
            <a:fld id="{8B279F77-E420-2F46-85EF-6677DA504AC4}" type="datetime1">
              <a:rPr lang="de-DE" smtClean="0"/>
              <a:t>17.03.23</a:t>
            </a:fld>
            <a:endParaRPr lang="de-DE"/>
          </a:p>
        </p:txBody>
      </p:sp>
      <p:sp>
        <p:nvSpPr>
          <p:cNvPr id="10" name="Fußzeilenplatzhalter 9"/>
          <p:cNvSpPr>
            <a:spLocks noGrp="1"/>
          </p:cNvSpPr>
          <p:nvPr>
            <p:ph type="ftr" sz="quarter" idx="11"/>
          </p:nvPr>
        </p:nvSpPr>
        <p:spPr/>
        <p:txBody>
          <a:bodyPr/>
          <a:lstStyle/>
          <a:p>
            <a:r>
              <a:rPr lang="de-DE" smtClean="0"/>
              <a:t>Semantik der Aussagenlogik</a:t>
            </a:r>
            <a:endParaRPr lang="de-DE"/>
          </a:p>
        </p:txBody>
      </p:sp>
      <p:sp>
        <p:nvSpPr>
          <p:cNvPr id="11" name="Foliennummernplatzhalter 10"/>
          <p:cNvSpPr>
            <a:spLocks noGrp="1"/>
          </p:cNvSpPr>
          <p:nvPr>
            <p:ph type="sldNum" sz="quarter" idx="12"/>
          </p:nvPr>
        </p:nvSpPr>
        <p:spPr/>
        <p:txBody>
          <a:bodyPr/>
          <a:lstStyle/>
          <a:p>
            <a:fld id="{7F523B93-F476-0840-BB4D-15BDF579FFEA}" type="slidenum">
              <a:rPr lang="de-DE" smtClean="0"/>
              <a:t>18</a:t>
            </a:fld>
            <a:endParaRPr lang="de-DE"/>
          </a:p>
        </p:txBody>
      </p:sp>
    </p:spTree>
    <p:extLst>
      <p:ext uri="{BB962C8B-B14F-4D97-AF65-F5344CB8AC3E}">
        <p14:creationId xmlns:p14="http://schemas.microsoft.com/office/powerpoint/2010/main" val="156893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Literaturverzeichnis</a:t>
            </a:r>
            <a:endParaRPr lang="de-DE" dirty="0"/>
          </a:p>
        </p:txBody>
      </p:sp>
      <p:sp>
        <p:nvSpPr>
          <p:cNvPr id="3" name="Inhaltsplatzhalter 2"/>
          <p:cNvSpPr>
            <a:spLocks noGrp="1"/>
          </p:cNvSpPr>
          <p:nvPr>
            <p:ph idx="1"/>
          </p:nvPr>
        </p:nvSpPr>
        <p:spPr/>
        <p:txBody>
          <a:bodyPr>
            <a:normAutofit fontScale="92500"/>
          </a:bodyPr>
          <a:lstStyle/>
          <a:p>
            <a:r>
              <a:rPr lang="de-DE" dirty="0"/>
              <a:t>V</a:t>
            </a:r>
            <a:r>
              <a:rPr lang="de-DE" dirty="0" smtClean="0"/>
              <a:t>an Dalen, D. (2008):</a:t>
            </a:r>
            <a:r>
              <a:rPr lang="de-DE" dirty="0"/>
              <a:t>  </a:t>
            </a:r>
            <a:r>
              <a:rPr lang="de-DE" i="1" dirty="0" err="1"/>
              <a:t>Logic</a:t>
            </a:r>
            <a:r>
              <a:rPr lang="de-DE" i="1" dirty="0"/>
              <a:t> </a:t>
            </a:r>
            <a:r>
              <a:rPr lang="de-DE" i="1" dirty="0" err="1"/>
              <a:t>and</a:t>
            </a:r>
            <a:r>
              <a:rPr lang="de-DE" i="1" dirty="0"/>
              <a:t> </a:t>
            </a:r>
            <a:r>
              <a:rPr lang="de-DE" i="1" dirty="0" err="1"/>
              <a:t>Structure</a:t>
            </a:r>
            <a:r>
              <a:rPr lang="de-DE" dirty="0"/>
              <a:t> (4th </a:t>
            </a:r>
            <a:r>
              <a:rPr lang="de-DE" dirty="0" err="1"/>
              <a:t>edition</a:t>
            </a:r>
            <a:r>
              <a:rPr lang="de-DE" dirty="0"/>
              <a:t>), </a:t>
            </a:r>
            <a:r>
              <a:rPr lang="de-DE" dirty="0" smtClean="0"/>
              <a:t>Springer-Verlag.</a:t>
            </a:r>
          </a:p>
          <a:p>
            <a:r>
              <a:rPr lang="de-DE" dirty="0" smtClean="0"/>
              <a:t>Schmidt, T. und Wegner, S. (2021): Vorlesungsnotizen. Mathematik 1 und 2. </a:t>
            </a:r>
          </a:p>
          <a:p>
            <a:r>
              <a:rPr lang="de-DE" dirty="0" smtClean="0"/>
              <a:t>Universität Bremen (o.J.): Grundbegriffe der Aussagenlogik. abgerufen unter: </a:t>
            </a:r>
            <a:r>
              <a:rPr lang="de-DE" dirty="0" smtClean="0">
                <a:hlinkClick r:id="rId2"/>
              </a:rPr>
              <a:t>http://www.fb10.uni-bremen.de/khwagner/grundkurs2/kapitel3.aspx</a:t>
            </a:r>
            <a:r>
              <a:rPr lang="de-DE" dirty="0" smtClean="0"/>
              <a:t> </a:t>
            </a:r>
          </a:p>
          <a:p>
            <a:r>
              <a:rPr lang="de-DE" dirty="0" smtClean="0"/>
              <a:t>Hoffmann, D. (2011): </a:t>
            </a:r>
            <a:r>
              <a:rPr lang="de-DE" dirty="0"/>
              <a:t>Grenzen der </a:t>
            </a:r>
            <a:r>
              <a:rPr lang="de-DE" dirty="0" smtClean="0"/>
              <a:t>Mathematik. </a:t>
            </a:r>
            <a:r>
              <a:rPr lang="de-DE" dirty="0"/>
              <a:t>Eine Reise durch die Kerngebiete der mathematischen </a:t>
            </a:r>
            <a:r>
              <a:rPr lang="de-DE" dirty="0" smtClean="0"/>
              <a:t>Logik. Springer Verlag. </a:t>
            </a:r>
          </a:p>
          <a:p>
            <a:pPr marL="0" indent="0">
              <a:buNone/>
            </a:pPr>
            <a:r>
              <a:rPr lang="de-DE" b="1" dirty="0" smtClean="0"/>
              <a:t>Quelle: </a:t>
            </a:r>
          </a:p>
          <a:p>
            <a:r>
              <a:rPr lang="de-DE" dirty="0" smtClean="0">
                <a:hlinkClick r:id="rId3"/>
              </a:rPr>
              <a:t>https://de.wikipedia.org/wiki/Aussagenlogik#Syntax</a:t>
            </a:r>
            <a:r>
              <a:rPr lang="de-DE" dirty="0" smtClean="0"/>
              <a:t> abgerufen am 16.03.2023</a:t>
            </a:r>
            <a:endParaRPr lang="de-DE" dirty="0"/>
          </a:p>
        </p:txBody>
      </p:sp>
      <p:sp>
        <p:nvSpPr>
          <p:cNvPr id="4" name="Datumsplatzhalter 3"/>
          <p:cNvSpPr>
            <a:spLocks noGrp="1"/>
          </p:cNvSpPr>
          <p:nvPr>
            <p:ph type="dt" sz="half" idx="10"/>
          </p:nvPr>
        </p:nvSpPr>
        <p:spPr/>
        <p:txBody>
          <a:bodyPr/>
          <a:lstStyle/>
          <a:p>
            <a:fld id="{F40AFCB2-4864-6B46-9ECA-C32E45B74065}" type="datetime1">
              <a:rPr lang="de-DE" smtClean="0"/>
              <a:t>17.03.23</a:t>
            </a:fld>
            <a:endParaRPr lang="de-DE"/>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19</a:t>
            </a:fld>
            <a:endParaRPr lang="de-DE"/>
          </a:p>
        </p:txBody>
      </p:sp>
      <p:sp>
        <p:nvSpPr>
          <p:cNvPr id="7" name="Freihandform 6"/>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05827 h 6858000"/>
              <a:gd name="connsiteX5" fmla="*/ 540000 w 838200"/>
              <a:gd name="connsiteY5" fmla="*/ 5065827 h 6858000"/>
              <a:gd name="connsiteX6" fmla="*/ 0 w 838200"/>
              <a:gd name="connsiteY6" fmla="*/ 4525827 h 6858000"/>
              <a:gd name="connsiteX7" fmla="*/ 0 w 838200"/>
              <a:gd name="connsiteY7" fmla="*/ 3737951 h 6858000"/>
              <a:gd name="connsiteX8" fmla="*/ 540000 w 838200"/>
              <a:gd name="connsiteY8" fmla="*/ 3197951 h 6858000"/>
              <a:gd name="connsiteX9" fmla="*/ 0 w 838200"/>
              <a:gd name="connsiteY9" fmla="*/ 2657951 h 6858000"/>
              <a:gd name="connsiteX10" fmla="*/ 0 w 838200"/>
              <a:gd name="connsiteY10" fmla="*/ 1870075 h 6858000"/>
              <a:gd name="connsiteX11" fmla="*/ 540000 w 838200"/>
              <a:gd name="connsiteY11" fmla="*/ 1330075 h 6858000"/>
              <a:gd name="connsiteX12" fmla="*/ 0 w 838200"/>
              <a:gd name="connsiteY12" fmla="*/ 790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200" h="6858000">
                <a:moveTo>
                  <a:pt x="0" y="0"/>
                </a:moveTo>
                <a:lnTo>
                  <a:pt x="838200" y="0"/>
                </a:lnTo>
                <a:lnTo>
                  <a:pt x="838200" y="6858000"/>
                </a:lnTo>
                <a:lnTo>
                  <a:pt x="0" y="6858000"/>
                </a:lnTo>
                <a:lnTo>
                  <a:pt x="0" y="5605827"/>
                </a:lnTo>
                <a:cubicBezTo>
                  <a:pt x="298234" y="5605827"/>
                  <a:pt x="540000" y="5364061"/>
                  <a:pt x="540000" y="5065827"/>
                </a:cubicBezTo>
                <a:cubicBezTo>
                  <a:pt x="540000" y="4767593"/>
                  <a:pt x="298234" y="4525827"/>
                  <a:pt x="0" y="4525827"/>
                </a:cubicBezTo>
                <a:lnTo>
                  <a:pt x="0" y="3737951"/>
                </a:lnTo>
                <a:cubicBezTo>
                  <a:pt x="298234" y="3737951"/>
                  <a:pt x="540000" y="3496185"/>
                  <a:pt x="540000" y="3197951"/>
                </a:cubicBezTo>
                <a:cubicBezTo>
                  <a:pt x="540000" y="2899717"/>
                  <a:pt x="298234" y="2657951"/>
                  <a:pt x="0" y="2657951"/>
                </a:cubicBezTo>
                <a:lnTo>
                  <a:pt x="0" y="1870075"/>
                </a:lnTo>
                <a:cubicBezTo>
                  <a:pt x="298234" y="1870075"/>
                  <a:pt x="540000" y="1628309"/>
                  <a:pt x="540000" y="1330075"/>
                </a:cubicBezTo>
                <a:cubicBezTo>
                  <a:pt x="540000" y="1031841"/>
                  <a:pt x="298234" y="790075"/>
                  <a:pt x="0" y="790075"/>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637892" y="688768"/>
            <a:ext cx="1284790" cy="1284790"/>
          </a:xfrm>
          <a:prstGeom prst="rect">
            <a:avLst/>
          </a:prstGeom>
        </p:spPr>
      </p:pic>
      <p:pic>
        <p:nvPicPr>
          <p:cNvPr id="9" name="Bild 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6867" y1="13500" x2="56867" y2="13500"/>
                      </a14:backgroundRemoval>
                    </a14:imgEffect>
                  </a14:imgLayer>
                </a14:imgProps>
              </a:ext>
              <a:ext uri="{28A0092B-C50C-407E-A947-70E740481C1C}">
                <a14:useLocalDpi xmlns:a14="http://schemas.microsoft.com/office/drawing/2010/main" val="0"/>
              </a:ext>
            </a:extLst>
          </a:blip>
          <a:stretch>
            <a:fillRect/>
          </a:stretch>
        </p:blipFill>
        <p:spPr>
          <a:xfrm>
            <a:off x="10899695" y="2743863"/>
            <a:ext cx="884780" cy="943765"/>
          </a:xfrm>
          <a:prstGeom prst="rect">
            <a:avLst/>
          </a:prstGeom>
        </p:spPr>
      </p:pic>
      <p:pic>
        <p:nvPicPr>
          <p:cNvPr id="10" name="Bild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Tree>
    <p:extLst>
      <p:ext uri="{BB962C8B-B14F-4D97-AF65-F5344CB8AC3E}">
        <p14:creationId xmlns:p14="http://schemas.microsoft.com/office/powerpoint/2010/main" val="36409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Mentimeter</a:t>
            </a:r>
            <a:r>
              <a:rPr lang="de-DE" dirty="0" smtClean="0"/>
              <a:t>: </a:t>
            </a:r>
            <a:r>
              <a:rPr lang="de-DE" dirty="0" smtClean="0"/>
              <a:t>Was bedeutet Aussagenlogik?</a:t>
            </a:r>
            <a:endParaRPr lang="de-DE" dirty="0"/>
          </a:p>
        </p:txBody>
      </p:sp>
      <p:sp>
        <p:nvSpPr>
          <p:cNvPr id="3" name="Inhaltsplatzhalter 2"/>
          <p:cNvSpPr>
            <a:spLocks noGrp="1"/>
          </p:cNvSpPr>
          <p:nvPr>
            <p:ph idx="1"/>
          </p:nvPr>
        </p:nvSpPr>
        <p:spPr/>
        <p:txBody>
          <a:bodyPr/>
          <a:lstStyle/>
          <a:p>
            <a:r>
              <a:rPr lang="de-DE" dirty="0" smtClean="0"/>
              <a:t>Geht auf den Link und schriebt bis zu drei Stichwörter auf.</a:t>
            </a:r>
            <a:endParaRPr lang="de-DE" dirty="0">
              <a:hlinkClick r:id="rId2"/>
            </a:endParaRPr>
          </a:p>
          <a:p>
            <a:endParaRPr lang="de-DE" dirty="0" smtClean="0">
              <a:hlinkClick r:id="rId2"/>
            </a:endParaRPr>
          </a:p>
          <a:p>
            <a:r>
              <a:rPr lang="de-DE" dirty="0" smtClean="0">
                <a:hlinkClick r:id="rId2"/>
              </a:rPr>
              <a:t>https://www.menti.com/alqry6qpcia9</a:t>
            </a:r>
            <a:endParaRPr lang="de-DE" dirty="0" smtClean="0"/>
          </a:p>
          <a:p>
            <a:endParaRPr lang="de-DE" dirty="0" smtClean="0"/>
          </a:p>
          <a:p>
            <a:r>
              <a:rPr lang="de-DE" dirty="0" err="1" smtClean="0"/>
              <a:t>voting</a:t>
            </a:r>
            <a:r>
              <a:rPr lang="de-DE" dirty="0" smtClean="0"/>
              <a:t> </a:t>
            </a:r>
            <a:r>
              <a:rPr lang="de-DE" dirty="0" err="1" smtClean="0"/>
              <a:t>code</a:t>
            </a:r>
            <a:r>
              <a:rPr lang="de-DE" dirty="0" smtClean="0"/>
              <a:t>: </a:t>
            </a:r>
            <a:r>
              <a:rPr lang="is-IS" dirty="0" smtClean="0"/>
              <a:t>8696 8220</a:t>
            </a:r>
          </a:p>
          <a:p>
            <a:endParaRPr lang="de-DE" dirty="0"/>
          </a:p>
        </p:txBody>
      </p:sp>
      <p:sp>
        <p:nvSpPr>
          <p:cNvPr id="4" name="Datumsplatzhalter 3"/>
          <p:cNvSpPr>
            <a:spLocks noGrp="1"/>
          </p:cNvSpPr>
          <p:nvPr>
            <p:ph type="dt" sz="half" idx="10"/>
          </p:nvPr>
        </p:nvSpPr>
        <p:spPr/>
        <p:txBody>
          <a:bodyPr/>
          <a:lstStyle/>
          <a:p>
            <a:fld id="{F40AFCB2-4864-6B46-9ECA-C32E45B74065}" type="datetime1">
              <a:rPr lang="de-DE" smtClean="0"/>
              <a:t>17.03.23</a:t>
            </a:fld>
            <a:endParaRPr lang="de-DE"/>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2</a:t>
            </a:fld>
            <a:endParaRPr lang="de-DE"/>
          </a:p>
        </p:txBody>
      </p:sp>
      <p:sp>
        <p:nvSpPr>
          <p:cNvPr id="7" name="Freihandform 6"/>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05827 h 6858000"/>
              <a:gd name="connsiteX5" fmla="*/ 540000 w 838200"/>
              <a:gd name="connsiteY5" fmla="*/ 5065827 h 6858000"/>
              <a:gd name="connsiteX6" fmla="*/ 0 w 838200"/>
              <a:gd name="connsiteY6" fmla="*/ 4525827 h 6858000"/>
              <a:gd name="connsiteX7" fmla="*/ 0 w 838200"/>
              <a:gd name="connsiteY7" fmla="*/ 3737951 h 6858000"/>
              <a:gd name="connsiteX8" fmla="*/ 540000 w 838200"/>
              <a:gd name="connsiteY8" fmla="*/ 3197951 h 6858000"/>
              <a:gd name="connsiteX9" fmla="*/ 0 w 838200"/>
              <a:gd name="connsiteY9" fmla="*/ 2657951 h 6858000"/>
              <a:gd name="connsiteX10" fmla="*/ 0 w 838200"/>
              <a:gd name="connsiteY10" fmla="*/ 1870075 h 6858000"/>
              <a:gd name="connsiteX11" fmla="*/ 540000 w 838200"/>
              <a:gd name="connsiteY11" fmla="*/ 1330075 h 6858000"/>
              <a:gd name="connsiteX12" fmla="*/ 0 w 838200"/>
              <a:gd name="connsiteY12" fmla="*/ 790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200" h="6858000">
                <a:moveTo>
                  <a:pt x="0" y="0"/>
                </a:moveTo>
                <a:lnTo>
                  <a:pt x="838200" y="0"/>
                </a:lnTo>
                <a:lnTo>
                  <a:pt x="838200" y="6858000"/>
                </a:lnTo>
                <a:lnTo>
                  <a:pt x="0" y="6858000"/>
                </a:lnTo>
                <a:lnTo>
                  <a:pt x="0" y="5605827"/>
                </a:lnTo>
                <a:cubicBezTo>
                  <a:pt x="298234" y="5605827"/>
                  <a:pt x="540000" y="5364061"/>
                  <a:pt x="540000" y="5065827"/>
                </a:cubicBezTo>
                <a:cubicBezTo>
                  <a:pt x="540000" y="4767593"/>
                  <a:pt x="298234" y="4525827"/>
                  <a:pt x="0" y="4525827"/>
                </a:cubicBezTo>
                <a:lnTo>
                  <a:pt x="0" y="3737951"/>
                </a:lnTo>
                <a:cubicBezTo>
                  <a:pt x="298234" y="3737951"/>
                  <a:pt x="540000" y="3496185"/>
                  <a:pt x="540000" y="3197951"/>
                </a:cubicBezTo>
                <a:cubicBezTo>
                  <a:pt x="540000" y="2899717"/>
                  <a:pt x="298234" y="2657951"/>
                  <a:pt x="0" y="2657951"/>
                </a:cubicBezTo>
                <a:lnTo>
                  <a:pt x="0" y="1870075"/>
                </a:lnTo>
                <a:cubicBezTo>
                  <a:pt x="298234" y="1870075"/>
                  <a:pt x="540000" y="1628309"/>
                  <a:pt x="540000" y="1330075"/>
                </a:cubicBezTo>
                <a:cubicBezTo>
                  <a:pt x="540000" y="1031841"/>
                  <a:pt x="298234" y="790075"/>
                  <a:pt x="0" y="790075"/>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637892" y="688768"/>
            <a:ext cx="1284790" cy="1284790"/>
          </a:xfrm>
          <a:prstGeom prst="rect">
            <a:avLst/>
          </a:prstGeom>
        </p:spPr>
      </p:pic>
      <p:pic>
        <p:nvPicPr>
          <p:cNvPr id="9" name="Bild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6867" y1="13500" x2="56867" y2="13500"/>
                      </a14:backgroundRemoval>
                    </a14:imgEffect>
                  </a14:imgLayer>
                </a14:imgProps>
              </a:ext>
              <a:ext uri="{28A0092B-C50C-407E-A947-70E740481C1C}">
                <a14:useLocalDpi xmlns:a14="http://schemas.microsoft.com/office/drawing/2010/main" val="0"/>
              </a:ext>
            </a:extLst>
          </a:blip>
          <a:stretch>
            <a:fillRect/>
          </a:stretch>
        </p:blipFill>
        <p:spPr>
          <a:xfrm>
            <a:off x="10899695" y="2743863"/>
            <a:ext cx="884780" cy="943765"/>
          </a:xfrm>
          <a:prstGeom prst="rect">
            <a:avLst/>
          </a:prstGeom>
        </p:spPr>
      </p:pic>
      <p:pic>
        <p:nvPicPr>
          <p:cNvPr id="10" name="Bild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Tree>
    <p:extLst>
      <p:ext uri="{BB962C8B-B14F-4D97-AF65-F5344CB8AC3E}">
        <p14:creationId xmlns:p14="http://schemas.microsoft.com/office/powerpoint/2010/main" val="21660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Abbildungsverzeichnis</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Abbildung 1: Sprechblase </a:t>
            </a:r>
            <a:r>
              <a:rPr lang="de-DE" dirty="0" smtClean="0">
                <a:hlinkClick r:id="rId2"/>
              </a:rPr>
              <a:t>https://www.schulzoesterreich.com/sprechblase-aufkleber.html</a:t>
            </a:r>
            <a:r>
              <a:rPr lang="de-DE" dirty="0" smtClean="0"/>
              <a:t> abgerufen am 15.03.2023</a:t>
            </a:r>
          </a:p>
          <a:p>
            <a:r>
              <a:rPr lang="de-DE" dirty="0" smtClean="0"/>
              <a:t>Abbildung 2: Paragraph </a:t>
            </a:r>
            <a:r>
              <a:rPr lang="de-DE" dirty="0" smtClean="0">
                <a:hlinkClick r:id="rId3"/>
              </a:rPr>
              <a:t>https://www.shutterstock.com/de/search/paragraphenzeichen</a:t>
            </a:r>
            <a:r>
              <a:rPr lang="de-DE" dirty="0" smtClean="0"/>
              <a:t> abgerufen am 15.03.2023</a:t>
            </a:r>
          </a:p>
          <a:p>
            <a:r>
              <a:rPr lang="de-DE" dirty="0" smtClean="0"/>
              <a:t>Abbildung 3: Fragezeichen </a:t>
            </a:r>
            <a:r>
              <a:rPr lang="de-DE" dirty="0" smtClean="0">
                <a:hlinkClick r:id="rId4"/>
              </a:rPr>
              <a:t>https://creazilla.com/de/nodes/42582-weisses-fragezeichen-clipart</a:t>
            </a:r>
            <a:r>
              <a:rPr lang="de-DE" dirty="0" smtClean="0"/>
              <a:t> abgerufen am 15.03.2023</a:t>
            </a:r>
          </a:p>
          <a:p>
            <a:r>
              <a:rPr lang="de-DE" dirty="0" smtClean="0"/>
              <a:t>Abbildung 4: Haus </a:t>
            </a:r>
            <a:r>
              <a:rPr lang="de-DE" dirty="0" smtClean="0">
                <a:hlinkClick r:id="rId5"/>
              </a:rPr>
              <a:t>https://de.cleanpng.com/png-gyrxcu/download-png.html</a:t>
            </a:r>
            <a:r>
              <a:rPr lang="de-DE" dirty="0" smtClean="0"/>
              <a:t> abgerufen am 15.03.2023</a:t>
            </a:r>
          </a:p>
          <a:p>
            <a:r>
              <a:rPr lang="de-DE" dirty="0" smtClean="0"/>
              <a:t>Abbildung 5: Smith und Jones </a:t>
            </a:r>
            <a:r>
              <a:rPr lang="de-DE" dirty="0" smtClean="0">
                <a:hlinkClick r:id="rId6"/>
              </a:rPr>
              <a:t>https://stock.adobe.com/de/images/set-motivierte-und-erfolgreiche-business-strichmannchen-farbig-bunt-zeichnung-gezeichnet-handgezeichnet-schraffiert-design-vektor-freigestellt/133889920</a:t>
            </a:r>
            <a:r>
              <a:rPr lang="de-DE" dirty="0" smtClean="0"/>
              <a:t> abgerufen am 15.03.2023</a:t>
            </a:r>
          </a:p>
          <a:p>
            <a:r>
              <a:rPr lang="de-DE" dirty="0" smtClean="0"/>
              <a:t>Abbildung 6: Wahrheitstafel Regen </a:t>
            </a:r>
            <a:r>
              <a:rPr lang="de-DE" dirty="0" smtClean="0">
                <a:hlinkClick r:id="rId7"/>
              </a:rPr>
              <a:t>https://www.osa.fu-berlin.de/mathematik/aufgaben/mathematische_logik/index.html</a:t>
            </a:r>
            <a:r>
              <a:rPr lang="de-DE" dirty="0"/>
              <a:t> </a:t>
            </a:r>
            <a:r>
              <a:rPr lang="de-DE" dirty="0" smtClean="0"/>
              <a:t>abgerufen am 15.03.2023</a:t>
            </a:r>
          </a:p>
          <a:p>
            <a:endParaRPr lang="de-DE" dirty="0" smtClean="0"/>
          </a:p>
          <a:p>
            <a:endParaRPr lang="de-DE" dirty="0"/>
          </a:p>
        </p:txBody>
      </p:sp>
      <p:sp>
        <p:nvSpPr>
          <p:cNvPr id="4" name="Datumsplatzhalter 3"/>
          <p:cNvSpPr>
            <a:spLocks noGrp="1"/>
          </p:cNvSpPr>
          <p:nvPr>
            <p:ph type="dt" sz="half" idx="10"/>
          </p:nvPr>
        </p:nvSpPr>
        <p:spPr/>
        <p:txBody>
          <a:bodyPr/>
          <a:lstStyle/>
          <a:p>
            <a:fld id="{F40AFCB2-4864-6B46-9ECA-C32E45B74065}" type="datetime1">
              <a:rPr lang="de-DE" smtClean="0"/>
              <a:t>17.03.23</a:t>
            </a:fld>
            <a:endParaRPr lang="de-DE" dirty="0"/>
          </a:p>
        </p:txBody>
      </p:sp>
      <p:sp>
        <p:nvSpPr>
          <p:cNvPr id="5" name="Fußzeilenplatzhalter 4"/>
          <p:cNvSpPr>
            <a:spLocks noGrp="1"/>
          </p:cNvSpPr>
          <p:nvPr>
            <p:ph type="ftr" sz="quarter" idx="11"/>
          </p:nvPr>
        </p:nvSpPr>
        <p:spPr/>
        <p:txBody>
          <a:bodyPr/>
          <a:lstStyle/>
          <a:p>
            <a:r>
              <a:rPr lang="de-DE" smtClean="0"/>
              <a:t>Semantik der Aussagenlogik</a:t>
            </a:r>
            <a:endParaRPr lang="de-DE"/>
          </a:p>
        </p:txBody>
      </p:sp>
      <p:sp>
        <p:nvSpPr>
          <p:cNvPr id="6" name="Foliennummernplatzhalter 5"/>
          <p:cNvSpPr>
            <a:spLocks noGrp="1"/>
          </p:cNvSpPr>
          <p:nvPr>
            <p:ph type="sldNum" sz="quarter" idx="12"/>
          </p:nvPr>
        </p:nvSpPr>
        <p:spPr/>
        <p:txBody>
          <a:bodyPr/>
          <a:lstStyle/>
          <a:p>
            <a:fld id="{7F523B93-F476-0840-BB4D-15BDF579FFEA}" type="slidenum">
              <a:rPr lang="de-DE" smtClean="0"/>
              <a:t>20</a:t>
            </a:fld>
            <a:endParaRPr lang="de-DE"/>
          </a:p>
        </p:txBody>
      </p:sp>
      <p:sp>
        <p:nvSpPr>
          <p:cNvPr id="7" name="Freihandform 6"/>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05827 h 6858000"/>
              <a:gd name="connsiteX5" fmla="*/ 540000 w 838200"/>
              <a:gd name="connsiteY5" fmla="*/ 5065827 h 6858000"/>
              <a:gd name="connsiteX6" fmla="*/ 0 w 838200"/>
              <a:gd name="connsiteY6" fmla="*/ 4525827 h 6858000"/>
              <a:gd name="connsiteX7" fmla="*/ 0 w 838200"/>
              <a:gd name="connsiteY7" fmla="*/ 3737951 h 6858000"/>
              <a:gd name="connsiteX8" fmla="*/ 540000 w 838200"/>
              <a:gd name="connsiteY8" fmla="*/ 3197951 h 6858000"/>
              <a:gd name="connsiteX9" fmla="*/ 0 w 838200"/>
              <a:gd name="connsiteY9" fmla="*/ 2657951 h 6858000"/>
              <a:gd name="connsiteX10" fmla="*/ 0 w 838200"/>
              <a:gd name="connsiteY10" fmla="*/ 1870075 h 6858000"/>
              <a:gd name="connsiteX11" fmla="*/ 540000 w 838200"/>
              <a:gd name="connsiteY11" fmla="*/ 1330075 h 6858000"/>
              <a:gd name="connsiteX12" fmla="*/ 0 w 838200"/>
              <a:gd name="connsiteY12" fmla="*/ 790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200" h="6858000">
                <a:moveTo>
                  <a:pt x="0" y="0"/>
                </a:moveTo>
                <a:lnTo>
                  <a:pt x="838200" y="0"/>
                </a:lnTo>
                <a:lnTo>
                  <a:pt x="838200" y="6858000"/>
                </a:lnTo>
                <a:lnTo>
                  <a:pt x="0" y="6858000"/>
                </a:lnTo>
                <a:lnTo>
                  <a:pt x="0" y="5605827"/>
                </a:lnTo>
                <a:cubicBezTo>
                  <a:pt x="298234" y="5605827"/>
                  <a:pt x="540000" y="5364061"/>
                  <a:pt x="540000" y="5065827"/>
                </a:cubicBezTo>
                <a:cubicBezTo>
                  <a:pt x="540000" y="4767593"/>
                  <a:pt x="298234" y="4525827"/>
                  <a:pt x="0" y="4525827"/>
                </a:cubicBezTo>
                <a:lnTo>
                  <a:pt x="0" y="3737951"/>
                </a:lnTo>
                <a:cubicBezTo>
                  <a:pt x="298234" y="3737951"/>
                  <a:pt x="540000" y="3496185"/>
                  <a:pt x="540000" y="3197951"/>
                </a:cubicBezTo>
                <a:cubicBezTo>
                  <a:pt x="540000" y="2899717"/>
                  <a:pt x="298234" y="2657951"/>
                  <a:pt x="0" y="2657951"/>
                </a:cubicBezTo>
                <a:lnTo>
                  <a:pt x="0" y="1870075"/>
                </a:lnTo>
                <a:cubicBezTo>
                  <a:pt x="298234" y="1870075"/>
                  <a:pt x="540000" y="1628309"/>
                  <a:pt x="540000" y="1330075"/>
                </a:cubicBezTo>
                <a:cubicBezTo>
                  <a:pt x="540000" y="1031841"/>
                  <a:pt x="298234" y="790075"/>
                  <a:pt x="0" y="790075"/>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637892" y="688768"/>
            <a:ext cx="1284790" cy="1284790"/>
          </a:xfrm>
          <a:prstGeom prst="rect">
            <a:avLst/>
          </a:prstGeom>
        </p:spPr>
      </p:pic>
      <p:pic>
        <p:nvPicPr>
          <p:cNvPr id="9" name="Bild 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56867" y1="13500" x2="56867" y2="13500"/>
                      </a14:backgroundRemoval>
                    </a14:imgEffect>
                  </a14:imgLayer>
                </a14:imgProps>
              </a:ext>
              <a:ext uri="{28A0092B-C50C-407E-A947-70E740481C1C}">
                <a14:useLocalDpi xmlns:a14="http://schemas.microsoft.com/office/drawing/2010/main" val="0"/>
              </a:ext>
            </a:extLst>
          </a:blip>
          <a:stretch>
            <a:fillRect/>
          </a:stretch>
        </p:blipFill>
        <p:spPr>
          <a:xfrm>
            <a:off x="10899695" y="2743863"/>
            <a:ext cx="884780" cy="943765"/>
          </a:xfrm>
          <a:prstGeom prst="rect">
            <a:avLst/>
          </a:prstGeom>
        </p:spPr>
      </p:pic>
      <p:pic>
        <p:nvPicPr>
          <p:cNvPr id="10" name="Bild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Tree>
    <p:extLst>
      <p:ext uri="{BB962C8B-B14F-4D97-AF65-F5344CB8AC3E}">
        <p14:creationId xmlns:p14="http://schemas.microsoft.com/office/powerpoint/2010/main" val="186846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p:txBody>
          <a:bodyPr/>
          <a:lstStyle/>
          <a:p>
            <a:r>
              <a:rPr lang="de-DE" dirty="0" smtClean="0"/>
              <a:t>Einführung Aussagenlogik </a:t>
            </a:r>
          </a:p>
          <a:p>
            <a:r>
              <a:rPr lang="de-DE" dirty="0" smtClean="0"/>
              <a:t>Definition Syntax</a:t>
            </a:r>
          </a:p>
          <a:p>
            <a:pPr lvl="1"/>
            <a:r>
              <a:rPr lang="de-DE" dirty="0" smtClean="0"/>
              <a:t>Symbole Syntax</a:t>
            </a:r>
          </a:p>
          <a:p>
            <a:pPr lvl="1"/>
            <a:r>
              <a:rPr lang="de-DE" dirty="0" smtClean="0"/>
              <a:t>Rechenregeln Syntax</a:t>
            </a:r>
          </a:p>
          <a:p>
            <a:r>
              <a:rPr lang="de-DE" dirty="0" smtClean="0"/>
              <a:t>Definition Semantik </a:t>
            </a:r>
          </a:p>
          <a:p>
            <a:pPr lvl="1"/>
            <a:r>
              <a:rPr lang="de-DE" dirty="0" smtClean="0"/>
              <a:t>Bedeutung der Junktoren</a:t>
            </a:r>
          </a:p>
          <a:p>
            <a:pPr lvl="1"/>
            <a:r>
              <a:rPr lang="de-DE" dirty="0" smtClean="0"/>
              <a:t>wichtige Definitionen und Theoreme</a:t>
            </a:r>
          </a:p>
          <a:p>
            <a:r>
              <a:rPr lang="de-DE" dirty="0" smtClean="0"/>
              <a:t>Literatur- und Abbildungsverzeichnis</a:t>
            </a:r>
          </a:p>
          <a:p>
            <a:r>
              <a:rPr lang="de-DE" dirty="0" smtClean="0"/>
              <a:t>Übungsaufgaben</a:t>
            </a:r>
          </a:p>
          <a:p>
            <a:endParaRPr lang="de-DE" dirty="0"/>
          </a:p>
        </p:txBody>
      </p:sp>
      <p:sp>
        <p:nvSpPr>
          <p:cNvPr id="4" name="Freihandform 3"/>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05827 h 6858000"/>
              <a:gd name="connsiteX5" fmla="*/ 540000 w 838200"/>
              <a:gd name="connsiteY5" fmla="*/ 5065827 h 6858000"/>
              <a:gd name="connsiteX6" fmla="*/ 0 w 838200"/>
              <a:gd name="connsiteY6" fmla="*/ 4525827 h 6858000"/>
              <a:gd name="connsiteX7" fmla="*/ 0 w 838200"/>
              <a:gd name="connsiteY7" fmla="*/ 3737951 h 6858000"/>
              <a:gd name="connsiteX8" fmla="*/ 540000 w 838200"/>
              <a:gd name="connsiteY8" fmla="*/ 3197951 h 6858000"/>
              <a:gd name="connsiteX9" fmla="*/ 0 w 838200"/>
              <a:gd name="connsiteY9" fmla="*/ 2657951 h 6858000"/>
              <a:gd name="connsiteX10" fmla="*/ 0 w 838200"/>
              <a:gd name="connsiteY10" fmla="*/ 1870075 h 6858000"/>
              <a:gd name="connsiteX11" fmla="*/ 540000 w 838200"/>
              <a:gd name="connsiteY11" fmla="*/ 1330075 h 6858000"/>
              <a:gd name="connsiteX12" fmla="*/ 0 w 838200"/>
              <a:gd name="connsiteY12" fmla="*/ 790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200" h="6858000">
                <a:moveTo>
                  <a:pt x="0" y="0"/>
                </a:moveTo>
                <a:lnTo>
                  <a:pt x="838200" y="0"/>
                </a:lnTo>
                <a:lnTo>
                  <a:pt x="838200" y="6858000"/>
                </a:lnTo>
                <a:lnTo>
                  <a:pt x="0" y="6858000"/>
                </a:lnTo>
                <a:lnTo>
                  <a:pt x="0" y="5605827"/>
                </a:lnTo>
                <a:cubicBezTo>
                  <a:pt x="298234" y="5605827"/>
                  <a:pt x="540000" y="5364061"/>
                  <a:pt x="540000" y="5065827"/>
                </a:cubicBezTo>
                <a:cubicBezTo>
                  <a:pt x="540000" y="4767593"/>
                  <a:pt x="298234" y="4525827"/>
                  <a:pt x="0" y="4525827"/>
                </a:cubicBezTo>
                <a:lnTo>
                  <a:pt x="0" y="3737951"/>
                </a:lnTo>
                <a:cubicBezTo>
                  <a:pt x="298234" y="3737951"/>
                  <a:pt x="540000" y="3496185"/>
                  <a:pt x="540000" y="3197951"/>
                </a:cubicBezTo>
                <a:cubicBezTo>
                  <a:pt x="540000" y="2899717"/>
                  <a:pt x="298234" y="2657951"/>
                  <a:pt x="0" y="2657951"/>
                </a:cubicBezTo>
                <a:lnTo>
                  <a:pt x="0" y="1870075"/>
                </a:lnTo>
                <a:cubicBezTo>
                  <a:pt x="298234" y="1870075"/>
                  <a:pt x="540000" y="1628309"/>
                  <a:pt x="540000" y="1330075"/>
                </a:cubicBezTo>
                <a:cubicBezTo>
                  <a:pt x="540000" y="1031841"/>
                  <a:pt x="298234" y="790075"/>
                  <a:pt x="0" y="790075"/>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637892" y="688768"/>
            <a:ext cx="1284790" cy="1284790"/>
          </a:xfrm>
          <a:prstGeom prst="rect">
            <a:avLst/>
          </a:prstGeom>
        </p:spPr>
      </p:pic>
      <p:pic>
        <p:nvPicPr>
          <p:cNvPr id="6" name="Bild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6867" y1="13500" x2="56867" y2="13500"/>
                      </a14:backgroundRemoval>
                    </a14:imgEffect>
                  </a14:imgLayer>
                </a14:imgProps>
              </a:ext>
              <a:ext uri="{28A0092B-C50C-407E-A947-70E740481C1C}">
                <a14:useLocalDpi xmlns:a14="http://schemas.microsoft.com/office/drawing/2010/main" val="0"/>
              </a:ext>
            </a:extLst>
          </a:blip>
          <a:stretch>
            <a:fillRect/>
          </a:stretch>
        </p:blipFill>
        <p:spPr>
          <a:xfrm>
            <a:off x="10899695" y="2743863"/>
            <a:ext cx="884780" cy="943765"/>
          </a:xfrm>
          <a:prstGeom prst="rect">
            <a:avLst/>
          </a:prstGeom>
        </p:spPr>
      </p:pic>
      <p:pic>
        <p:nvPicPr>
          <p:cNvPr id="7" name="Bild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8" name="Datumsplatzhalter 7"/>
          <p:cNvSpPr>
            <a:spLocks noGrp="1"/>
          </p:cNvSpPr>
          <p:nvPr>
            <p:ph type="dt" sz="half" idx="10"/>
          </p:nvPr>
        </p:nvSpPr>
        <p:spPr/>
        <p:txBody>
          <a:bodyPr/>
          <a:lstStyle/>
          <a:p>
            <a:fld id="{0E50B0D2-EB99-4A41-8174-BBF9A528ABCE}" type="datetime1">
              <a:rPr lang="de-DE" smtClean="0"/>
              <a:t>17.03.23</a:t>
            </a:fld>
            <a:endParaRPr lang="de-DE"/>
          </a:p>
        </p:txBody>
      </p:sp>
      <p:sp>
        <p:nvSpPr>
          <p:cNvPr id="9" name="Fußzeilenplatzhalter 8"/>
          <p:cNvSpPr>
            <a:spLocks noGrp="1"/>
          </p:cNvSpPr>
          <p:nvPr>
            <p:ph type="ftr" sz="quarter" idx="11"/>
          </p:nvPr>
        </p:nvSpPr>
        <p:spPr/>
        <p:txBody>
          <a:bodyPr/>
          <a:lstStyle/>
          <a:p>
            <a:r>
              <a:rPr lang="de-DE" smtClean="0"/>
              <a:t>Semantik der Aussagenlogik</a:t>
            </a:r>
            <a:endParaRPr lang="de-DE"/>
          </a:p>
        </p:txBody>
      </p:sp>
      <p:sp>
        <p:nvSpPr>
          <p:cNvPr id="10" name="Foliennummernplatzhalter 9"/>
          <p:cNvSpPr>
            <a:spLocks noGrp="1"/>
          </p:cNvSpPr>
          <p:nvPr>
            <p:ph type="sldNum" sz="quarter" idx="12"/>
          </p:nvPr>
        </p:nvSpPr>
        <p:spPr/>
        <p:txBody>
          <a:bodyPr/>
          <a:lstStyle/>
          <a:p>
            <a:fld id="{7F523B93-F476-0840-BB4D-15BDF579FFEA}" type="slidenum">
              <a:rPr lang="de-DE" smtClean="0"/>
              <a:t>3</a:t>
            </a:fld>
            <a:endParaRPr lang="de-DE"/>
          </a:p>
        </p:txBody>
      </p:sp>
    </p:spTree>
    <p:extLst>
      <p:ext uri="{BB962C8B-B14F-4D97-AF65-F5344CB8AC3E}">
        <p14:creationId xmlns:p14="http://schemas.microsoft.com/office/powerpoint/2010/main" val="86902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ihandform 11"/>
          <p:cNvSpPr/>
          <p:nvPr/>
        </p:nvSpPr>
        <p:spPr>
          <a:xfrm>
            <a:off x="11353799" y="0"/>
            <a:ext cx="838201" cy="6858000"/>
          </a:xfrm>
          <a:custGeom>
            <a:avLst/>
            <a:gdLst>
              <a:gd name="connsiteX0" fmla="*/ 0 w 838201"/>
              <a:gd name="connsiteY0" fmla="*/ 0 h 6858000"/>
              <a:gd name="connsiteX1" fmla="*/ 838201 w 838201"/>
              <a:gd name="connsiteY1" fmla="*/ 0 h 6858000"/>
              <a:gd name="connsiteX2" fmla="*/ 838201 w 838201"/>
              <a:gd name="connsiteY2" fmla="*/ 6858000 h 6858000"/>
              <a:gd name="connsiteX3" fmla="*/ 0 w 838201"/>
              <a:gd name="connsiteY3" fmla="*/ 6858000 h 6858000"/>
              <a:gd name="connsiteX4" fmla="*/ 0 w 838201"/>
              <a:gd name="connsiteY4" fmla="*/ 1851122 h 6858000"/>
              <a:gd name="connsiteX5" fmla="*/ 17486 w 838201"/>
              <a:gd name="connsiteY5" fmla="*/ 1852885 h 6858000"/>
              <a:gd name="connsiteX6" fmla="*/ 557486 w 838201"/>
              <a:gd name="connsiteY6" fmla="*/ 1312885 h 6858000"/>
              <a:gd name="connsiteX7" fmla="*/ 17486 w 838201"/>
              <a:gd name="connsiteY7" fmla="*/ 772885 h 6858000"/>
              <a:gd name="connsiteX8" fmla="*/ 0 w 838201"/>
              <a:gd name="connsiteY8" fmla="*/ 7746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1" h="6858000">
                <a:moveTo>
                  <a:pt x="0" y="0"/>
                </a:moveTo>
                <a:lnTo>
                  <a:pt x="838201" y="0"/>
                </a:lnTo>
                <a:lnTo>
                  <a:pt x="838201" y="6858000"/>
                </a:lnTo>
                <a:lnTo>
                  <a:pt x="0" y="6858000"/>
                </a:lnTo>
                <a:lnTo>
                  <a:pt x="0" y="1851122"/>
                </a:lnTo>
                <a:lnTo>
                  <a:pt x="17486" y="1852885"/>
                </a:lnTo>
                <a:cubicBezTo>
                  <a:pt x="315720" y="1852885"/>
                  <a:pt x="557486" y="1611119"/>
                  <a:pt x="557486" y="1312885"/>
                </a:cubicBezTo>
                <a:cubicBezTo>
                  <a:pt x="557486" y="1014651"/>
                  <a:pt x="315720" y="772885"/>
                  <a:pt x="17486" y="772885"/>
                </a:cubicBezTo>
                <a:lnTo>
                  <a:pt x="0" y="77464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Was bedeutet Aussagenlogik?</a:t>
            </a:r>
            <a:endParaRPr lang="de-DE" dirty="0"/>
          </a:p>
        </p:txBody>
      </p:sp>
      <p:sp>
        <p:nvSpPr>
          <p:cNvPr id="3" name="Inhaltsplatzhalter 2"/>
          <p:cNvSpPr>
            <a:spLocks noGrp="1"/>
          </p:cNvSpPr>
          <p:nvPr>
            <p:ph idx="1"/>
          </p:nvPr>
        </p:nvSpPr>
        <p:spPr>
          <a:xfrm>
            <a:off x="541047" y="4725282"/>
            <a:ext cx="10515600" cy="1717594"/>
          </a:xfrm>
        </p:spPr>
        <p:txBody>
          <a:bodyPr>
            <a:normAutofit/>
          </a:bodyPr>
          <a:lstStyle/>
          <a:p>
            <a:r>
              <a:rPr lang="de-DE" sz="2000" dirty="0" smtClean="0"/>
              <a:t>Sprache der Mathematik</a:t>
            </a:r>
          </a:p>
          <a:p>
            <a:r>
              <a:rPr lang="de-DE" sz="2000" dirty="0" smtClean="0"/>
              <a:t>Zusammenhang zwischen syntaktischen Begriffen und mathematischen Universum</a:t>
            </a:r>
          </a:p>
          <a:p>
            <a:r>
              <a:rPr lang="de-DE" sz="2000" dirty="0" smtClean="0"/>
              <a:t>z.B.: </a:t>
            </a:r>
            <a:r>
              <a:rPr lang="de-DE" sz="2000" dirty="0" err="1" smtClean="0"/>
              <a:t>Gödel´s</a:t>
            </a:r>
            <a:r>
              <a:rPr lang="de-DE" sz="2000" dirty="0" smtClean="0"/>
              <a:t> Vollständigkeits- und Unvollständigkeitstheoreme</a:t>
            </a:r>
          </a:p>
          <a:p>
            <a:r>
              <a:rPr lang="de-DE" sz="2000" dirty="0" smtClean="0"/>
              <a:t>Probleme der Prädikatenlogik sind in „Miniaturform“ in Aussagenlogik vorhanden</a:t>
            </a:r>
            <a:endParaRPr lang="de-DE" sz="2000" dirty="0"/>
          </a:p>
        </p:txBody>
      </p:sp>
      <p:sp>
        <p:nvSpPr>
          <p:cNvPr id="4" name="Inhaltsplatzhalter 2"/>
          <p:cNvSpPr txBox="1">
            <a:spLocks/>
          </p:cNvSpPr>
          <p:nvPr/>
        </p:nvSpPr>
        <p:spPr>
          <a:xfrm>
            <a:off x="431896" y="1503144"/>
            <a:ext cx="5366951" cy="3266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DE" sz="1800" dirty="0" smtClean="0"/>
              <a:t>„Die Aussagenlogik ist ein Zweig der formalen Logik, der die Beziehungen zwischen Aussagen und Aussagenverbindungen untersucht. Aussagen sind abstrakte Begriffe, auch Propositionen genannt, die in der Alltagssprache durch Sätze ausgedrückt werden. Dabei kommt es in der Aussagenlogik nicht auf den konkreten Inhalt der Aussagen an, sondern nur auf die Entscheidung, ob eine Aussage wahr oder falsch ist.“</a:t>
            </a:r>
          </a:p>
          <a:p>
            <a:pPr marL="0" indent="0">
              <a:buNone/>
            </a:pPr>
            <a:r>
              <a:rPr lang="de-DE" sz="1800" dirty="0" smtClean="0"/>
              <a:t>Universität Bremen</a:t>
            </a:r>
          </a:p>
          <a:p>
            <a:pPr marL="0" indent="0">
              <a:buNone/>
            </a:pPr>
            <a:r>
              <a:rPr lang="de-DE" sz="1800" dirty="0" smtClean="0"/>
              <a:t> </a:t>
            </a:r>
            <a:r>
              <a:rPr lang="de-DE" sz="1400" dirty="0" smtClean="0"/>
              <a:t/>
            </a:r>
            <a:br>
              <a:rPr lang="de-DE" sz="1400" dirty="0" smtClean="0"/>
            </a:br>
            <a:endParaRPr lang="de-DE" sz="1400" dirty="0"/>
          </a:p>
        </p:txBody>
      </p:sp>
      <p:sp>
        <p:nvSpPr>
          <p:cNvPr id="5" name="Inhaltsplatzhalter 2"/>
          <p:cNvSpPr txBox="1">
            <a:spLocks/>
          </p:cNvSpPr>
          <p:nvPr/>
        </p:nvSpPr>
        <p:spPr>
          <a:xfrm>
            <a:off x="5823561" y="1503143"/>
            <a:ext cx="5366951" cy="3266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DE" sz="1800" dirty="0" smtClean="0"/>
              <a:t>„Die Aussagenlogik ist ein Teilgebiet der Logik, das sich mit Aussagen und deren Verknüpfung durch Junktoren befasst, ausgehend von strukturlosen Elementaraussagen (Atomen), denen ein Wahrheitswert zugeordnet wird. In der klassischen Aussagenlogik wird jeder Aussage ein Element einer Booleschen Algebra als Wahrheitswert zugeordnet. Der Wahrheitswert einer zusammengesetzten Aussage lässt sich ohne zusätzliche Informationen mittels der Operationen der Booleschen Algebra aus den Wahrheitswerten ihrer Teilaussagen bestimmen. „ </a:t>
            </a:r>
          </a:p>
          <a:p>
            <a:pPr marL="0" indent="0">
              <a:buNone/>
            </a:pPr>
            <a:r>
              <a:rPr lang="de-DE" sz="1800" dirty="0" smtClean="0"/>
              <a:t>Wikipedia</a:t>
            </a:r>
            <a:endParaRPr lang="de-DE" sz="1800" dirty="0" smtClean="0"/>
          </a:p>
        </p:txBody>
      </p:sp>
      <p:pic>
        <p:nvPicPr>
          <p:cNvPr id="7" name="Bild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637892" y="688768"/>
            <a:ext cx="1284790" cy="1284790"/>
          </a:xfrm>
          <a:prstGeom prst="rect">
            <a:avLst/>
          </a:prstGeom>
        </p:spPr>
      </p:pic>
      <p:sp>
        <p:nvSpPr>
          <p:cNvPr id="13" name="Datumsplatzhalter 12"/>
          <p:cNvSpPr>
            <a:spLocks noGrp="1"/>
          </p:cNvSpPr>
          <p:nvPr>
            <p:ph type="dt" sz="half" idx="10"/>
          </p:nvPr>
        </p:nvSpPr>
        <p:spPr/>
        <p:txBody>
          <a:bodyPr/>
          <a:lstStyle/>
          <a:p>
            <a:fld id="{92A5FC14-0F8C-0E4A-BDF9-27360CD6C725}" type="datetime1">
              <a:rPr lang="de-DE" smtClean="0"/>
              <a:t>17.03.23</a:t>
            </a:fld>
            <a:endParaRPr lang="de-DE"/>
          </a:p>
        </p:txBody>
      </p:sp>
      <p:sp>
        <p:nvSpPr>
          <p:cNvPr id="14" name="Fußzeilenplatzhalter 13"/>
          <p:cNvSpPr>
            <a:spLocks noGrp="1"/>
          </p:cNvSpPr>
          <p:nvPr>
            <p:ph type="ftr" sz="quarter" idx="11"/>
          </p:nvPr>
        </p:nvSpPr>
        <p:spPr/>
        <p:txBody>
          <a:bodyPr/>
          <a:lstStyle/>
          <a:p>
            <a:r>
              <a:rPr lang="de-DE" smtClean="0"/>
              <a:t>Semantik der Aussagenlogik</a:t>
            </a:r>
            <a:endParaRPr lang="de-DE"/>
          </a:p>
        </p:txBody>
      </p:sp>
      <p:sp>
        <p:nvSpPr>
          <p:cNvPr id="15" name="Foliennummernplatzhalter 14"/>
          <p:cNvSpPr>
            <a:spLocks noGrp="1"/>
          </p:cNvSpPr>
          <p:nvPr>
            <p:ph type="sldNum" sz="quarter" idx="12"/>
          </p:nvPr>
        </p:nvSpPr>
        <p:spPr/>
        <p:txBody>
          <a:bodyPr/>
          <a:lstStyle/>
          <a:p>
            <a:fld id="{7F523B93-F476-0840-BB4D-15BDF579FFEA}" type="slidenum">
              <a:rPr lang="de-DE" smtClean="0"/>
              <a:t>4</a:t>
            </a:fld>
            <a:endParaRPr lang="de-DE"/>
          </a:p>
        </p:txBody>
      </p:sp>
    </p:spTree>
    <p:extLst>
      <p:ext uri="{BB962C8B-B14F-4D97-AF65-F5344CB8AC3E}">
        <p14:creationId xmlns:p14="http://schemas.microsoft.com/office/powerpoint/2010/main" val="91282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ihandform 10"/>
          <p:cNvSpPr/>
          <p:nvPr/>
        </p:nvSpPr>
        <p:spPr>
          <a:xfrm>
            <a:off x="11342085" y="0"/>
            <a:ext cx="849915" cy="6858000"/>
          </a:xfrm>
          <a:custGeom>
            <a:avLst/>
            <a:gdLst>
              <a:gd name="connsiteX0" fmla="*/ 0 w 849915"/>
              <a:gd name="connsiteY0" fmla="*/ 0 h 6858000"/>
              <a:gd name="connsiteX1" fmla="*/ 849915 w 849915"/>
              <a:gd name="connsiteY1" fmla="*/ 0 h 6858000"/>
              <a:gd name="connsiteX2" fmla="*/ 849915 w 849915"/>
              <a:gd name="connsiteY2" fmla="*/ 6858000 h 6858000"/>
              <a:gd name="connsiteX3" fmla="*/ 0 w 849915"/>
              <a:gd name="connsiteY3" fmla="*/ 6858000 h 6858000"/>
              <a:gd name="connsiteX4" fmla="*/ 0 w 849915"/>
              <a:gd name="connsiteY4" fmla="*/ 3717924 h 6858000"/>
              <a:gd name="connsiteX5" fmla="*/ 23430 w 849915"/>
              <a:gd name="connsiteY5" fmla="*/ 3720286 h 6858000"/>
              <a:gd name="connsiteX6" fmla="*/ 563430 w 849915"/>
              <a:gd name="connsiteY6" fmla="*/ 3180286 h 6858000"/>
              <a:gd name="connsiteX7" fmla="*/ 23430 w 849915"/>
              <a:gd name="connsiteY7" fmla="*/ 2640286 h 6858000"/>
              <a:gd name="connsiteX8" fmla="*/ 0 w 849915"/>
              <a:gd name="connsiteY8" fmla="*/ 26426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915" h="6858000">
                <a:moveTo>
                  <a:pt x="0" y="0"/>
                </a:moveTo>
                <a:lnTo>
                  <a:pt x="849915" y="0"/>
                </a:lnTo>
                <a:lnTo>
                  <a:pt x="849915" y="6858000"/>
                </a:lnTo>
                <a:lnTo>
                  <a:pt x="0" y="6858000"/>
                </a:lnTo>
                <a:lnTo>
                  <a:pt x="0" y="3717924"/>
                </a:lnTo>
                <a:lnTo>
                  <a:pt x="23430" y="3720286"/>
                </a:lnTo>
                <a:cubicBezTo>
                  <a:pt x="321664" y="3720286"/>
                  <a:pt x="563430" y="3478520"/>
                  <a:pt x="563430" y="3180286"/>
                </a:cubicBezTo>
                <a:cubicBezTo>
                  <a:pt x="563430" y="2882052"/>
                  <a:pt x="321664" y="2640286"/>
                  <a:pt x="23430" y="2640286"/>
                </a:cubicBezTo>
                <a:lnTo>
                  <a:pt x="0" y="264264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Definition Syntax</a:t>
            </a:r>
            <a:endParaRPr lang="de-DE" dirty="0"/>
          </a:p>
        </p:txBody>
      </p:sp>
      <p:sp>
        <p:nvSpPr>
          <p:cNvPr id="3" name="Inhaltsplatzhalter 2"/>
          <p:cNvSpPr>
            <a:spLocks noGrp="1"/>
          </p:cNvSpPr>
          <p:nvPr>
            <p:ph idx="1"/>
          </p:nvPr>
        </p:nvSpPr>
        <p:spPr/>
        <p:txBody>
          <a:bodyPr/>
          <a:lstStyle/>
          <a:p>
            <a:r>
              <a:rPr lang="de-DE" dirty="0" smtClean="0"/>
              <a:t>definiert wie die formale Sprache aufgebaut ist</a:t>
            </a:r>
          </a:p>
          <a:p>
            <a:r>
              <a:rPr lang="de-DE" dirty="0" smtClean="0"/>
              <a:t>legt Symbole fest</a:t>
            </a:r>
          </a:p>
          <a:p>
            <a:r>
              <a:rPr lang="de-DE" dirty="0" smtClean="0"/>
              <a:t>Formationsregeln</a:t>
            </a:r>
          </a:p>
          <a:p>
            <a:r>
              <a:rPr lang="de-DE" dirty="0" smtClean="0"/>
              <a:t> Schlussregeln (Umformungsregeln)</a:t>
            </a:r>
          </a:p>
          <a:p>
            <a:r>
              <a:rPr lang="de-DE" dirty="0" smtClean="0"/>
              <a:t>Substitutionsregeln</a:t>
            </a:r>
          </a:p>
          <a:p>
            <a:endParaRPr lang="de-DE" dirty="0"/>
          </a:p>
        </p:txBody>
      </p:sp>
      <p:pic>
        <p:nvPicPr>
          <p:cNvPr id="5" name="Bild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6867" y1="13500" x2="56867" y2="13500"/>
                      </a14:backgroundRemoval>
                    </a14:imgEffect>
                  </a14:imgLayer>
                </a14:imgProps>
              </a:ext>
              <a:ext uri="{28A0092B-C50C-407E-A947-70E740481C1C}">
                <a14:useLocalDpi xmlns:a14="http://schemas.microsoft.com/office/drawing/2010/main" val="0"/>
              </a:ext>
            </a:extLst>
          </a:blip>
          <a:stretch>
            <a:fillRect/>
          </a:stretch>
        </p:blipFill>
        <p:spPr>
          <a:xfrm>
            <a:off x="10899695" y="2743863"/>
            <a:ext cx="884780" cy="943765"/>
          </a:xfrm>
          <a:prstGeom prst="rect">
            <a:avLst/>
          </a:prstGeom>
        </p:spPr>
      </p:pic>
      <p:sp>
        <p:nvSpPr>
          <p:cNvPr id="12" name="Datumsplatzhalter 11"/>
          <p:cNvSpPr>
            <a:spLocks noGrp="1"/>
          </p:cNvSpPr>
          <p:nvPr>
            <p:ph type="dt" sz="half" idx="10"/>
          </p:nvPr>
        </p:nvSpPr>
        <p:spPr/>
        <p:txBody>
          <a:bodyPr/>
          <a:lstStyle/>
          <a:p>
            <a:fld id="{F003B435-07E5-A74E-88C2-D7BD2E137EB9}" type="datetime1">
              <a:rPr lang="de-DE" smtClean="0"/>
              <a:t>17.03.23</a:t>
            </a:fld>
            <a:endParaRPr lang="de-DE"/>
          </a:p>
        </p:txBody>
      </p:sp>
      <p:sp>
        <p:nvSpPr>
          <p:cNvPr id="13" name="Fußzeilenplatzhalter 12"/>
          <p:cNvSpPr>
            <a:spLocks noGrp="1"/>
          </p:cNvSpPr>
          <p:nvPr>
            <p:ph type="ftr" sz="quarter" idx="11"/>
          </p:nvPr>
        </p:nvSpPr>
        <p:spPr/>
        <p:txBody>
          <a:bodyPr/>
          <a:lstStyle/>
          <a:p>
            <a:r>
              <a:rPr lang="de-DE" smtClean="0"/>
              <a:t>Semantik der Aussagenlogik</a:t>
            </a:r>
            <a:endParaRPr lang="de-DE"/>
          </a:p>
        </p:txBody>
      </p:sp>
      <p:sp>
        <p:nvSpPr>
          <p:cNvPr id="14" name="Foliennummernplatzhalter 13"/>
          <p:cNvSpPr>
            <a:spLocks noGrp="1"/>
          </p:cNvSpPr>
          <p:nvPr>
            <p:ph type="sldNum" sz="quarter" idx="12"/>
          </p:nvPr>
        </p:nvSpPr>
        <p:spPr/>
        <p:txBody>
          <a:bodyPr/>
          <a:lstStyle/>
          <a:p>
            <a:fld id="{7F523B93-F476-0840-BB4D-15BDF579FFEA}" type="slidenum">
              <a:rPr lang="de-DE" smtClean="0"/>
              <a:t>5</a:t>
            </a:fld>
            <a:endParaRPr lang="de-DE"/>
          </a:p>
        </p:txBody>
      </p:sp>
    </p:spTree>
    <p:extLst>
      <p:ext uri="{BB962C8B-B14F-4D97-AF65-F5344CB8AC3E}">
        <p14:creationId xmlns:p14="http://schemas.microsoft.com/office/powerpoint/2010/main" val="34771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Symbole des Syntax</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nchor="ctr">
                <a:normAutofit/>
              </a:bodyPr>
              <a:lstStyle/>
              <a:p>
                <a:r>
                  <a:rPr lang="de-DE" sz="2400" dirty="0"/>
                  <a:t>Aussagenvariable: p, </a:t>
                </a:r>
                <a:r>
                  <a:rPr lang="de-DE" sz="2400" dirty="0" err="1"/>
                  <a:t>q</a:t>
                </a:r>
                <a:r>
                  <a:rPr lang="de-DE" sz="2400" dirty="0"/>
                  <a:t>, </a:t>
                </a:r>
                <a:r>
                  <a:rPr lang="de-DE" sz="2400" dirty="0" err="1"/>
                  <a:t>r</a:t>
                </a:r>
                <a:r>
                  <a:rPr lang="de-DE" sz="2400" dirty="0"/>
                  <a:t>, s, t …</a:t>
                </a:r>
              </a:p>
              <a:p>
                <a:r>
                  <a:rPr lang="de-DE" sz="2400" dirty="0"/>
                  <a:t>Logische Konstante: ∧, ∨, ¬, </a:t>
                </a:r>
                <a:r>
                  <a:rPr lang="de-DE" sz="2400" dirty="0" smtClean="0"/>
                  <a:t>⇒, </a:t>
                </a:r>
                <a14:m>
                  <m:oMath xmlns:m="http://schemas.openxmlformats.org/officeDocument/2006/math">
                    <m:r>
                      <a:rPr lang="de-DE" sz="2400" i="1" smtClean="0">
                        <a:latin typeface="Cambria Math" charset="0"/>
                        <a:ea typeface="Cambria Math" charset="0"/>
                        <a:cs typeface="Cambria Math" charset="0"/>
                      </a:rPr>
                      <m:t>⊥</m:t>
                    </m:r>
                  </m:oMath>
                </a14:m>
                <a:endParaRPr lang="de-DE" sz="2400" dirty="0"/>
              </a:p>
              <a:p>
                <a:r>
                  <a:rPr lang="de-DE" sz="2400" dirty="0"/>
                  <a:t>Hilfssymbole: '(', ')', '[', ']', '{', '}'</a:t>
                </a:r>
              </a:p>
              <a:p>
                <a:endParaRPr lang="de-DE" sz="2400"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812"/>
                </a:stretch>
              </a:blipFill>
            </p:spPr>
            <p:txBody>
              <a:bodyPr/>
              <a:lstStyle/>
              <a:p>
                <a:r>
                  <a:rPr lang="de-DE">
                    <a:noFill/>
                  </a:rPr>
                  <a:t> </a:t>
                </a:r>
              </a:p>
            </p:txBody>
          </p:sp>
        </mc:Fallback>
      </mc:AlternateContent>
      <p:pic>
        <p:nvPicPr>
          <p:cNvPr id="4" name="Bild 3"/>
          <p:cNvPicPr>
            <a:picLocks noChangeAspect="1"/>
          </p:cNvPicPr>
          <p:nvPr/>
        </p:nvPicPr>
        <p:blipFill rotWithShape="1">
          <a:blip r:embed="rId3">
            <a:extLst>
              <a:ext uri="{28A0092B-C50C-407E-A947-70E740481C1C}">
                <a14:useLocalDpi xmlns:a14="http://schemas.microsoft.com/office/drawing/2010/main" val="0"/>
              </a:ext>
            </a:extLst>
          </a:blip>
          <a:srcRect r="55311"/>
          <a:stretch/>
        </p:blipFill>
        <p:spPr>
          <a:xfrm>
            <a:off x="6253672" y="1027906"/>
            <a:ext cx="2999185" cy="4743445"/>
          </a:xfrm>
          <a:prstGeom prst="rect">
            <a:avLst/>
          </a:prstGeom>
        </p:spPr>
      </p:pic>
      <p:sp>
        <p:nvSpPr>
          <p:cNvPr id="5" name="Freihandform 4"/>
          <p:cNvSpPr/>
          <p:nvPr/>
        </p:nvSpPr>
        <p:spPr>
          <a:xfrm>
            <a:off x="11342085" y="0"/>
            <a:ext cx="849915" cy="6858000"/>
          </a:xfrm>
          <a:custGeom>
            <a:avLst/>
            <a:gdLst>
              <a:gd name="connsiteX0" fmla="*/ 0 w 849915"/>
              <a:gd name="connsiteY0" fmla="*/ 0 h 6858000"/>
              <a:gd name="connsiteX1" fmla="*/ 849915 w 849915"/>
              <a:gd name="connsiteY1" fmla="*/ 0 h 6858000"/>
              <a:gd name="connsiteX2" fmla="*/ 849915 w 849915"/>
              <a:gd name="connsiteY2" fmla="*/ 6858000 h 6858000"/>
              <a:gd name="connsiteX3" fmla="*/ 0 w 849915"/>
              <a:gd name="connsiteY3" fmla="*/ 6858000 h 6858000"/>
              <a:gd name="connsiteX4" fmla="*/ 0 w 849915"/>
              <a:gd name="connsiteY4" fmla="*/ 3717924 h 6858000"/>
              <a:gd name="connsiteX5" fmla="*/ 23430 w 849915"/>
              <a:gd name="connsiteY5" fmla="*/ 3720286 h 6858000"/>
              <a:gd name="connsiteX6" fmla="*/ 563430 w 849915"/>
              <a:gd name="connsiteY6" fmla="*/ 3180286 h 6858000"/>
              <a:gd name="connsiteX7" fmla="*/ 23430 w 849915"/>
              <a:gd name="connsiteY7" fmla="*/ 2640286 h 6858000"/>
              <a:gd name="connsiteX8" fmla="*/ 0 w 849915"/>
              <a:gd name="connsiteY8" fmla="*/ 26426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915" h="6858000">
                <a:moveTo>
                  <a:pt x="0" y="0"/>
                </a:moveTo>
                <a:lnTo>
                  <a:pt x="849915" y="0"/>
                </a:lnTo>
                <a:lnTo>
                  <a:pt x="849915" y="6858000"/>
                </a:lnTo>
                <a:lnTo>
                  <a:pt x="0" y="6858000"/>
                </a:lnTo>
                <a:lnTo>
                  <a:pt x="0" y="3717924"/>
                </a:lnTo>
                <a:lnTo>
                  <a:pt x="23430" y="3720286"/>
                </a:lnTo>
                <a:cubicBezTo>
                  <a:pt x="321664" y="3720286"/>
                  <a:pt x="563430" y="3478520"/>
                  <a:pt x="563430" y="3180286"/>
                </a:cubicBezTo>
                <a:cubicBezTo>
                  <a:pt x="563430" y="2882052"/>
                  <a:pt x="321664" y="2640286"/>
                  <a:pt x="23430" y="2640286"/>
                </a:cubicBezTo>
                <a:lnTo>
                  <a:pt x="0" y="264264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Bild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6867" y1="13500" x2="56867" y2="13500"/>
                      </a14:backgroundRemoval>
                    </a14:imgEffect>
                  </a14:imgLayer>
                </a14:imgProps>
              </a:ext>
              <a:ext uri="{28A0092B-C50C-407E-A947-70E740481C1C}">
                <a14:useLocalDpi xmlns:a14="http://schemas.microsoft.com/office/drawing/2010/main" val="0"/>
              </a:ext>
            </a:extLst>
          </a:blip>
          <a:stretch>
            <a:fillRect/>
          </a:stretch>
        </p:blipFill>
        <p:spPr>
          <a:xfrm>
            <a:off x="10899695" y="2743863"/>
            <a:ext cx="884780" cy="943765"/>
          </a:xfrm>
          <a:prstGeom prst="rect">
            <a:avLst/>
          </a:prstGeom>
        </p:spPr>
      </p:pic>
      <p:sp>
        <p:nvSpPr>
          <p:cNvPr id="7" name="Datumsplatzhalter 6"/>
          <p:cNvSpPr>
            <a:spLocks noGrp="1"/>
          </p:cNvSpPr>
          <p:nvPr>
            <p:ph type="dt" sz="half" idx="10"/>
          </p:nvPr>
        </p:nvSpPr>
        <p:spPr/>
        <p:txBody>
          <a:bodyPr/>
          <a:lstStyle/>
          <a:p>
            <a:fld id="{E4D3762A-AA1D-074D-9E07-B9ACF4F538F0}" type="datetime1">
              <a:rPr lang="de-DE" smtClean="0"/>
              <a:t>17.03.23</a:t>
            </a:fld>
            <a:endParaRPr lang="de-DE"/>
          </a:p>
        </p:txBody>
      </p:sp>
      <p:sp>
        <p:nvSpPr>
          <p:cNvPr id="8" name="Fußzeilenplatzhalter 7"/>
          <p:cNvSpPr>
            <a:spLocks noGrp="1"/>
          </p:cNvSpPr>
          <p:nvPr>
            <p:ph type="ftr" sz="quarter" idx="11"/>
          </p:nvPr>
        </p:nvSpPr>
        <p:spPr/>
        <p:txBody>
          <a:bodyPr/>
          <a:lstStyle/>
          <a:p>
            <a:r>
              <a:rPr lang="de-DE" smtClean="0"/>
              <a:t>Semantik der Aussagenlogik</a:t>
            </a:r>
            <a:endParaRPr lang="de-DE"/>
          </a:p>
        </p:txBody>
      </p:sp>
      <p:sp>
        <p:nvSpPr>
          <p:cNvPr id="9" name="Foliennummernplatzhalter 8"/>
          <p:cNvSpPr>
            <a:spLocks noGrp="1"/>
          </p:cNvSpPr>
          <p:nvPr>
            <p:ph type="sldNum" sz="quarter" idx="12"/>
          </p:nvPr>
        </p:nvSpPr>
        <p:spPr/>
        <p:txBody>
          <a:bodyPr/>
          <a:lstStyle/>
          <a:p>
            <a:fld id="{7F523B93-F476-0840-BB4D-15BDF579FFEA}" type="slidenum">
              <a:rPr lang="de-DE" smtClean="0"/>
              <a:t>6</a:t>
            </a:fld>
            <a:endParaRPr lang="de-DE"/>
          </a:p>
        </p:txBody>
      </p:sp>
    </p:spTree>
    <p:extLst>
      <p:ext uri="{BB962C8B-B14F-4D97-AF65-F5344CB8AC3E}">
        <p14:creationId xmlns:p14="http://schemas.microsoft.com/office/powerpoint/2010/main" val="113916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Rechenregeln Syntax</a:t>
            </a:r>
            <a:endParaRPr lang="de-DE" dirty="0"/>
          </a:p>
        </p:txBody>
      </p:sp>
      <p:pic>
        <p:nvPicPr>
          <p:cNvPr id="9" name="Inhaltsplatzhalt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90" y="4098640"/>
            <a:ext cx="10515600" cy="758960"/>
          </a:xfrm>
        </p:spPr>
      </p:pic>
      <p:sp>
        <p:nvSpPr>
          <p:cNvPr id="4" name="Freihandform 3"/>
          <p:cNvSpPr/>
          <p:nvPr/>
        </p:nvSpPr>
        <p:spPr>
          <a:xfrm>
            <a:off x="11342085" y="0"/>
            <a:ext cx="849915" cy="6858000"/>
          </a:xfrm>
          <a:custGeom>
            <a:avLst/>
            <a:gdLst>
              <a:gd name="connsiteX0" fmla="*/ 0 w 849915"/>
              <a:gd name="connsiteY0" fmla="*/ 0 h 6858000"/>
              <a:gd name="connsiteX1" fmla="*/ 849915 w 849915"/>
              <a:gd name="connsiteY1" fmla="*/ 0 h 6858000"/>
              <a:gd name="connsiteX2" fmla="*/ 849915 w 849915"/>
              <a:gd name="connsiteY2" fmla="*/ 6858000 h 6858000"/>
              <a:gd name="connsiteX3" fmla="*/ 0 w 849915"/>
              <a:gd name="connsiteY3" fmla="*/ 6858000 h 6858000"/>
              <a:gd name="connsiteX4" fmla="*/ 0 w 849915"/>
              <a:gd name="connsiteY4" fmla="*/ 3717924 h 6858000"/>
              <a:gd name="connsiteX5" fmla="*/ 23430 w 849915"/>
              <a:gd name="connsiteY5" fmla="*/ 3720286 h 6858000"/>
              <a:gd name="connsiteX6" fmla="*/ 563430 w 849915"/>
              <a:gd name="connsiteY6" fmla="*/ 3180286 h 6858000"/>
              <a:gd name="connsiteX7" fmla="*/ 23430 w 849915"/>
              <a:gd name="connsiteY7" fmla="*/ 2640286 h 6858000"/>
              <a:gd name="connsiteX8" fmla="*/ 0 w 849915"/>
              <a:gd name="connsiteY8" fmla="*/ 26426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915" h="6858000">
                <a:moveTo>
                  <a:pt x="0" y="0"/>
                </a:moveTo>
                <a:lnTo>
                  <a:pt x="849915" y="0"/>
                </a:lnTo>
                <a:lnTo>
                  <a:pt x="849915" y="6858000"/>
                </a:lnTo>
                <a:lnTo>
                  <a:pt x="0" y="6858000"/>
                </a:lnTo>
                <a:lnTo>
                  <a:pt x="0" y="3717924"/>
                </a:lnTo>
                <a:lnTo>
                  <a:pt x="23430" y="3720286"/>
                </a:lnTo>
                <a:cubicBezTo>
                  <a:pt x="321664" y="3720286"/>
                  <a:pt x="563430" y="3478520"/>
                  <a:pt x="563430" y="3180286"/>
                </a:cubicBezTo>
                <a:cubicBezTo>
                  <a:pt x="563430" y="2882052"/>
                  <a:pt x="321664" y="2640286"/>
                  <a:pt x="23430" y="2640286"/>
                </a:cubicBezTo>
                <a:lnTo>
                  <a:pt x="0" y="264264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6867" y1="13500" x2="56867" y2="13500"/>
                      </a14:backgroundRemoval>
                    </a14:imgEffect>
                  </a14:imgLayer>
                </a14:imgProps>
              </a:ext>
              <a:ext uri="{28A0092B-C50C-407E-A947-70E740481C1C}">
                <a14:useLocalDpi xmlns:a14="http://schemas.microsoft.com/office/drawing/2010/main" val="0"/>
              </a:ext>
            </a:extLst>
          </a:blip>
          <a:stretch>
            <a:fillRect/>
          </a:stretch>
        </p:blipFill>
        <p:spPr>
          <a:xfrm>
            <a:off x="10899695" y="2743863"/>
            <a:ext cx="884780" cy="943765"/>
          </a:xfrm>
          <a:prstGeom prst="rect">
            <a:avLst/>
          </a:prstGeom>
        </p:spPr>
      </p:pic>
      <p:sp>
        <p:nvSpPr>
          <p:cNvPr id="6" name="Datumsplatzhalter 5"/>
          <p:cNvSpPr>
            <a:spLocks noGrp="1"/>
          </p:cNvSpPr>
          <p:nvPr>
            <p:ph type="dt" sz="half" idx="10"/>
          </p:nvPr>
        </p:nvSpPr>
        <p:spPr/>
        <p:txBody>
          <a:bodyPr/>
          <a:lstStyle/>
          <a:p>
            <a:fld id="{A921ECDF-FE98-1344-8AB4-AFDDD996B619}" type="datetime1">
              <a:rPr lang="de-DE" smtClean="0"/>
              <a:t>17.03.23</a:t>
            </a:fld>
            <a:endParaRPr lang="de-DE"/>
          </a:p>
        </p:txBody>
      </p:sp>
      <p:sp>
        <p:nvSpPr>
          <p:cNvPr id="7" name="Fußzeilenplatzhalter 6"/>
          <p:cNvSpPr>
            <a:spLocks noGrp="1"/>
          </p:cNvSpPr>
          <p:nvPr>
            <p:ph type="ftr" sz="quarter" idx="11"/>
          </p:nvPr>
        </p:nvSpPr>
        <p:spPr/>
        <p:txBody>
          <a:bodyPr/>
          <a:lstStyle/>
          <a:p>
            <a:r>
              <a:rPr lang="de-DE" smtClean="0"/>
              <a:t>Semantik der Aussagenlogik</a:t>
            </a:r>
            <a:endParaRPr lang="de-DE"/>
          </a:p>
        </p:txBody>
      </p:sp>
      <p:sp>
        <p:nvSpPr>
          <p:cNvPr id="8" name="Foliennummernplatzhalter 7"/>
          <p:cNvSpPr>
            <a:spLocks noGrp="1"/>
          </p:cNvSpPr>
          <p:nvPr>
            <p:ph type="sldNum" sz="quarter" idx="12"/>
          </p:nvPr>
        </p:nvSpPr>
        <p:spPr/>
        <p:txBody>
          <a:bodyPr/>
          <a:lstStyle/>
          <a:p>
            <a:fld id="{7F523B93-F476-0840-BB4D-15BDF579FFEA}" type="slidenum">
              <a:rPr lang="de-DE" smtClean="0"/>
              <a:t>7</a:t>
            </a:fld>
            <a:endParaRPr lang="de-DE"/>
          </a:p>
        </p:txBody>
      </p:sp>
      <p:pic>
        <p:nvPicPr>
          <p:cNvPr id="10" name="Bild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29" y="2354854"/>
            <a:ext cx="10058400" cy="865126"/>
          </a:xfrm>
          <a:prstGeom prst="rect">
            <a:avLst/>
          </a:prstGeom>
        </p:spPr>
      </p:pic>
      <p:sp>
        <p:nvSpPr>
          <p:cNvPr id="11" name="Textfeld 10"/>
          <p:cNvSpPr txBox="1"/>
          <p:nvPr/>
        </p:nvSpPr>
        <p:spPr>
          <a:xfrm>
            <a:off x="683319" y="1893279"/>
            <a:ext cx="10025743" cy="461665"/>
          </a:xfrm>
          <a:prstGeom prst="rect">
            <a:avLst/>
          </a:prstGeom>
          <a:noFill/>
        </p:spPr>
        <p:txBody>
          <a:bodyPr wrap="square" rtlCol="0">
            <a:spAutoFit/>
          </a:bodyPr>
          <a:lstStyle/>
          <a:p>
            <a:r>
              <a:rPr lang="de-DE" sz="2400" dirty="0" smtClean="0"/>
              <a:t>Kommutativ- und Assoziativgesetze</a:t>
            </a:r>
            <a:endParaRPr lang="de-DE" sz="2400" dirty="0"/>
          </a:p>
        </p:txBody>
      </p:sp>
      <p:sp>
        <p:nvSpPr>
          <p:cNvPr id="12" name="Textfeld 11"/>
          <p:cNvSpPr txBox="1"/>
          <p:nvPr/>
        </p:nvSpPr>
        <p:spPr>
          <a:xfrm>
            <a:off x="683319" y="3513969"/>
            <a:ext cx="10025743" cy="461665"/>
          </a:xfrm>
          <a:prstGeom prst="rect">
            <a:avLst/>
          </a:prstGeom>
          <a:noFill/>
        </p:spPr>
        <p:txBody>
          <a:bodyPr wrap="square" rtlCol="0">
            <a:spAutoFit/>
          </a:bodyPr>
          <a:lstStyle/>
          <a:p>
            <a:r>
              <a:rPr lang="de-DE" sz="2400" smtClean="0"/>
              <a:t>weitere gleichbelegte Formeln</a:t>
            </a:r>
            <a:endParaRPr lang="de-DE" sz="2400"/>
          </a:p>
        </p:txBody>
      </p:sp>
    </p:spTree>
    <p:extLst>
      <p:ext uri="{BB962C8B-B14F-4D97-AF65-F5344CB8AC3E}">
        <p14:creationId xmlns:p14="http://schemas.microsoft.com/office/powerpoint/2010/main" val="149355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ihandform 7"/>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Definition Semantik</a:t>
            </a:r>
            <a:endParaRPr lang="de-DE" dirty="0"/>
          </a:p>
        </p:txBody>
      </p:sp>
      <p:sp>
        <p:nvSpPr>
          <p:cNvPr id="3" name="Inhaltsplatzhalter 2"/>
          <p:cNvSpPr>
            <a:spLocks noGrp="1"/>
          </p:cNvSpPr>
          <p:nvPr>
            <p:ph idx="1"/>
          </p:nvPr>
        </p:nvSpPr>
        <p:spPr/>
        <p:txBody>
          <a:bodyPr/>
          <a:lstStyle/>
          <a:p>
            <a:r>
              <a:rPr lang="de-DE" dirty="0" smtClean="0"/>
              <a:t>Ausdrücken der formalen Sprache eine Bedeutung zu geben</a:t>
            </a:r>
          </a:p>
          <a:p>
            <a:r>
              <a:rPr lang="de-DE" dirty="0" smtClean="0"/>
              <a:t>Auswertungsfunktion, die nach dem Prinzip der Zweiwertigkeit fungiert</a:t>
            </a:r>
          </a:p>
          <a:p>
            <a:r>
              <a:rPr lang="de-DE" dirty="0" smtClean="0"/>
              <a:t>Aussage A ist entweder wahr (1) oder falsch (0)</a:t>
            </a:r>
          </a:p>
          <a:p>
            <a:r>
              <a:rPr lang="de-DE" dirty="0" smtClean="0"/>
              <a:t>bei komplexen Aussagen wird nur Wert der Teilaussagen in der Bewertung berücksichtigt</a:t>
            </a:r>
          </a:p>
          <a:p>
            <a:r>
              <a:rPr lang="de-DE" dirty="0" smtClean="0"/>
              <a:t>diese Bewertung ist eine Abbildung  v der Menge der Axiome (Aussagen) auf die Wahrheitswerte</a:t>
            </a:r>
            <a:endParaRPr lang="de-DE" dirty="0"/>
          </a:p>
        </p:txBody>
      </p:sp>
      <p:pic>
        <p:nvPicPr>
          <p:cNvPr id="5" name="Bi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9" name="Datumsplatzhalter 8"/>
          <p:cNvSpPr>
            <a:spLocks noGrp="1"/>
          </p:cNvSpPr>
          <p:nvPr>
            <p:ph type="dt" sz="half" idx="10"/>
          </p:nvPr>
        </p:nvSpPr>
        <p:spPr/>
        <p:txBody>
          <a:bodyPr/>
          <a:lstStyle/>
          <a:p>
            <a:fld id="{97EF66CC-CEE3-6B46-B5FE-EC1F7A409D51}" type="datetime1">
              <a:rPr lang="de-DE" smtClean="0"/>
              <a:t>17.03.23</a:t>
            </a:fld>
            <a:endParaRPr lang="de-DE"/>
          </a:p>
        </p:txBody>
      </p:sp>
      <p:sp>
        <p:nvSpPr>
          <p:cNvPr id="10" name="Fußzeilenplatzhalter 9"/>
          <p:cNvSpPr>
            <a:spLocks noGrp="1"/>
          </p:cNvSpPr>
          <p:nvPr>
            <p:ph type="ftr" sz="quarter" idx="11"/>
          </p:nvPr>
        </p:nvSpPr>
        <p:spPr/>
        <p:txBody>
          <a:bodyPr/>
          <a:lstStyle/>
          <a:p>
            <a:r>
              <a:rPr lang="de-DE" smtClean="0"/>
              <a:t>Semantik der Aussagenlogik</a:t>
            </a:r>
            <a:endParaRPr lang="de-DE"/>
          </a:p>
        </p:txBody>
      </p:sp>
      <p:sp>
        <p:nvSpPr>
          <p:cNvPr id="11" name="Foliennummernplatzhalter 10"/>
          <p:cNvSpPr>
            <a:spLocks noGrp="1"/>
          </p:cNvSpPr>
          <p:nvPr>
            <p:ph type="sldNum" sz="quarter" idx="12"/>
          </p:nvPr>
        </p:nvSpPr>
        <p:spPr/>
        <p:txBody>
          <a:bodyPr/>
          <a:lstStyle/>
          <a:p>
            <a:fld id="{7F523B93-F476-0840-BB4D-15BDF579FFEA}" type="slidenum">
              <a:rPr lang="de-DE" smtClean="0"/>
              <a:t>8</a:t>
            </a:fld>
            <a:endParaRPr lang="de-DE"/>
          </a:p>
        </p:txBody>
      </p:sp>
    </p:spTree>
    <p:extLst>
      <p:ext uri="{BB962C8B-B14F-4D97-AF65-F5344CB8AC3E}">
        <p14:creationId xmlns:p14="http://schemas.microsoft.com/office/powerpoint/2010/main" val="181523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 der Junktoren</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9462" y="1796141"/>
            <a:ext cx="4220308" cy="3806188"/>
          </a:xfrm>
        </p:spPr>
      </p:pic>
      <p:pic>
        <p:nvPicPr>
          <p:cNvPr id="5" name="Bild 4"/>
          <p:cNvPicPr>
            <a:picLocks noChangeAspect="1"/>
          </p:cNvPicPr>
          <p:nvPr/>
        </p:nvPicPr>
        <p:blipFill rotWithShape="1">
          <a:blip r:embed="rId3">
            <a:extLst>
              <a:ext uri="{BEBA8EAE-BF5A-486C-A8C5-ECC9F3942E4B}">
                <a14:imgProps xmlns:a14="http://schemas.microsoft.com/office/drawing/2010/main">
                  <a14:imgLayer r:embed="rId4">
                    <a14:imgEffect>
                      <a14:backgroundRemoval t="9456" b="89685" l="67400" r="81100">
                        <a14:foregroundMark x1="67400" y1="44413" x2="67400" y2="44413"/>
                        <a14:foregroundMark x1="81100" y1="24928" x2="81100" y2="24928"/>
                      </a14:backgroundRemoval>
                    </a14:imgEffect>
                  </a14:imgLayer>
                </a14:imgProps>
              </a:ext>
              <a:ext uri="{28A0092B-C50C-407E-A947-70E740481C1C}">
                <a14:useLocalDpi xmlns:a14="http://schemas.microsoft.com/office/drawing/2010/main" val="0"/>
              </a:ext>
            </a:extLst>
          </a:blip>
          <a:srcRect l="66923" r="18077"/>
          <a:stretch/>
        </p:blipFill>
        <p:spPr>
          <a:xfrm>
            <a:off x="7179732" y="3793684"/>
            <a:ext cx="646669" cy="1504583"/>
          </a:xfrm>
          <a:prstGeom prst="rect">
            <a:avLst/>
          </a:prstGeom>
        </p:spPr>
      </p:pic>
      <p:pic>
        <p:nvPicPr>
          <p:cNvPr id="6" name="Bild 5"/>
          <p:cNvPicPr>
            <a:picLocks noChangeAspect="1"/>
          </p:cNvPicPr>
          <p:nvPr/>
        </p:nvPicPr>
        <p:blipFill rotWithShape="1">
          <a:blip r:embed="rId5">
            <a:extLst>
              <a:ext uri="{BEBA8EAE-BF5A-486C-A8C5-ECC9F3942E4B}">
                <a14:imgProps xmlns:a14="http://schemas.microsoft.com/office/drawing/2010/main">
                  <a14:imgLayer r:embed="rId6">
                    <a14:imgEffect>
                      <a14:backgroundRemoval t="9456" b="89685" l="82500" r="96700">
                        <a14:foregroundMark x1="82500" y1="42407" x2="82500" y2="42407"/>
                        <a14:foregroundMark x1="96700" y1="32951" x2="96700" y2="32951"/>
                      </a14:backgroundRemoval>
                    </a14:imgEffect>
                  </a14:imgLayer>
                </a14:imgProps>
              </a:ext>
              <a:ext uri="{28A0092B-C50C-407E-A947-70E740481C1C}">
                <a14:useLocalDpi xmlns:a14="http://schemas.microsoft.com/office/drawing/2010/main" val="0"/>
              </a:ext>
            </a:extLst>
          </a:blip>
          <a:srcRect l="81653" r="2338"/>
          <a:stretch/>
        </p:blipFill>
        <p:spPr>
          <a:xfrm>
            <a:off x="8273377" y="3793684"/>
            <a:ext cx="690196" cy="1504583"/>
          </a:xfrm>
          <a:prstGeom prst="rect">
            <a:avLst/>
          </a:prstGeom>
        </p:spPr>
      </p:pic>
      <p:sp>
        <p:nvSpPr>
          <p:cNvPr id="7" name="Textfeld 6"/>
          <p:cNvSpPr txBox="1"/>
          <p:nvPr/>
        </p:nvSpPr>
        <p:spPr>
          <a:xfrm>
            <a:off x="1427705" y="2729739"/>
            <a:ext cx="4611757" cy="1938992"/>
          </a:xfrm>
          <a:prstGeom prst="rect">
            <a:avLst/>
          </a:prstGeom>
          <a:noFill/>
        </p:spPr>
        <p:txBody>
          <a:bodyPr wrap="square" rtlCol="0">
            <a:spAutoFit/>
          </a:bodyPr>
          <a:lstStyle/>
          <a:p>
            <a:r>
              <a:rPr lang="de-DE" sz="2400" dirty="0" smtClean="0"/>
              <a:t>Aussagen:</a:t>
            </a:r>
          </a:p>
          <a:p>
            <a:endParaRPr lang="de-DE" sz="2400" dirty="0">
              <a:solidFill>
                <a:srgbClr val="00B0F0"/>
              </a:solidFill>
            </a:endParaRPr>
          </a:p>
          <a:p>
            <a:r>
              <a:rPr lang="de-DE" sz="2400" dirty="0" smtClean="0">
                <a:solidFill>
                  <a:srgbClr val="00B0F0"/>
                </a:solidFill>
              </a:rPr>
              <a:t>Smith ist im Haus.</a:t>
            </a:r>
          </a:p>
          <a:p>
            <a:endParaRPr lang="de-DE" sz="2400" dirty="0" smtClean="0">
              <a:solidFill>
                <a:srgbClr val="00B0F0"/>
              </a:solidFill>
            </a:endParaRPr>
          </a:p>
          <a:p>
            <a:r>
              <a:rPr lang="de-DE" sz="2400" dirty="0" smtClean="0">
                <a:solidFill>
                  <a:srgbClr val="92D050"/>
                </a:solidFill>
              </a:rPr>
              <a:t>Jones ist im Haus.</a:t>
            </a:r>
            <a:endParaRPr lang="de-DE" sz="2400" dirty="0">
              <a:solidFill>
                <a:srgbClr val="92D050"/>
              </a:solidFill>
            </a:endParaRPr>
          </a:p>
        </p:txBody>
      </p:sp>
      <p:sp>
        <p:nvSpPr>
          <p:cNvPr id="8" name="Freihandform 7"/>
          <p:cNvSpPr/>
          <p:nvPr/>
        </p:nvSpPr>
        <p:spPr>
          <a:xfrm>
            <a:off x="11353800" y="0"/>
            <a:ext cx="838200" cy="6858000"/>
          </a:xfrm>
          <a:custGeom>
            <a:avLst/>
            <a:gdLst>
              <a:gd name="connsiteX0" fmla="*/ 0 w 838200"/>
              <a:gd name="connsiteY0" fmla="*/ 0 h 6858000"/>
              <a:gd name="connsiteX1" fmla="*/ 838200 w 838200"/>
              <a:gd name="connsiteY1" fmla="*/ 0 h 6858000"/>
              <a:gd name="connsiteX2" fmla="*/ 838200 w 838200"/>
              <a:gd name="connsiteY2" fmla="*/ 6858000 h 6858000"/>
              <a:gd name="connsiteX3" fmla="*/ 0 w 838200"/>
              <a:gd name="connsiteY3" fmla="*/ 6858000 h 6858000"/>
              <a:gd name="connsiteX4" fmla="*/ 0 w 838200"/>
              <a:gd name="connsiteY4" fmla="*/ 5612190 h 6858000"/>
              <a:gd name="connsiteX5" fmla="*/ 104914 w 838200"/>
              <a:gd name="connsiteY5" fmla="*/ 5601613 h 6858000"/>
              <a:gd name="connsiteX6" fmla="*/ 536085 w 838200"/>
              <a:gd name="connsiteY6" fmla="*/ 5072584 h 6858000"/>
              <a:gd name="connsiteX7" fmla="*/ 104914 w 838200"/>
              <a:gd name="connsiteY7" fmla="*/ 4543555 h 6858000"/>
              <a:gd name="connsiteX8" fmla="*/ 0 w 838200"/>
              <a:gd name="connsiteY8" fmla="*/ 4532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858000">
                <a:moveTo>
                  <a:pt x="0" y="0"/>
                </a:moveTo>
                <a:lnTo>
                  <a:pt x="838200" y="0"/>
                </a:lnTo>
                <a:lnTo>
                  <a:pt x="838200" y="6858000"/>
                </a:lnTo>
                <a:lnTo>
                  <a:pt x="0" y="6858000"/>
                </a:lnTo>
                <a:lnTo>
                  <a:pt x="0" y="5612190"/>
                </a:lnTo>
                <a:lnTo>
                  <a:pt x="104914" y="5601613"/>
                </a:lnTo>
                <a:cubicBezTo>
                  <a:pt x="350983" y="5551260"/>
                  <a:pt x="536085" y="5333539"/>
                  <a:pt x="536085" y="5072584"/>
                </a:cubicBezTo>
                <a:cubicBezTo>
                  <a:pt x="536085" y="4811630"/>
                  <a:pt x="350983" y="4593908"/>
                  <a:pt x="104914" y="4543555"/>
                </a:cubicBezTo>
                <a:lnTo>
                  <a:pt x="0" y="4532979"/>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Bild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5265" y="4554356"/>
            <a:ext cx="1044620" cy="1044620"/>
          </a:xfrm>
          <a:prstGeom prst="rect">
            <a:avLst/>
          </a:prstGeom>
        </p:spPr>
      </p:pic>
      <p:sp>
        <p:nvSpPr>
          <p:cNvPr id="10" name="Datumsplatzhalter 9"/>
          <p:cNvSpPr>
            <a:spLocks noGrp="1"/>
          </p:cNvSpPr>
          <p:nvPr>
            <p:ph type="dt" sz="half" idx="10"/>
          </p:nvPr>
        </p:nvSpPr>
        <p:spPr/>
        <p:txBody>
          <a:bodyPr/>
          <a:lstStyle/>
          <a:p>
            <a:fld id="{8443C95D-22D7-DB43-A507-57B9F30EA5F8}" type="datetime1">
              <a:rPr lang="de-DE" smtClean="0"/>
              <a:t>17.03.23</a:t>
            </a:fld>
            <a:endParaRPr lang="de-DE"/>
          </a:p>
        </p:txBody>
      </p:sp>
      <p:sp>
        <p:nvSpPr>
          <p:cNvPr id="11" name="Fußzeilenplatzhalter 10"/>
          <p:cNvSpPr>
            <a:spLocks noGrp="1"/>
          </p:cNvSpPr>
          <p:nvPr>
            <p:ph type="ftr" sz="quarter" idx="11"/>
          </p:nvPr>
        </p:nvSpPr>
        <p:spPr/>
        <p:txBody>
          <a:bodyPr/>
          <a:lstStyle/>
          <a:p>
            <a:r>
              <a:rPr lang="de-DE" smtClean="0"/>
              <a:t>Semantik der Aussagenlogik</a:t>
            </a:r>
            <a:endParaRPr lang="de-DE"/>
          </a:p>
        </p:txBody>
      </p:sp>
      <p:sp>
        <p:nvSpPr>
          <p:cNvPr id="12" name="Foliennummernplatzhalter 11"/>
          <p:cNvSpPr>
            <a:spLocks noGrp="1"/>
          </p:cNvSpPr>
          <p:nvPr>
            <p:ph type="sldNum" sz="quarter" idx="12"/>
          </p:nvPr>
        </p:nvSpPr>
        <p:spPr/>
        <p:txBody>
          <a:bodyPr/>
          <a:lstStyle/>
          <a:p>
            <a:fld id="{7F523B93-F476-0840-BB4D-15BDF579FFEA}" type="slidenum">
              <a:rPr lang="de-DE" smtClean="0"/>
              <a:t>9</a:t>
            </a:fld>
            <a:endParaRPr lang="de-DE"/>
          </a:p>
        </p:txBody>
      </p:sp>
    </p:spTree>
    <p:extLst>
      <p:ext uri="{BB962C8B-B14F-4D97-AF65-F5344CB8AC3E}">
        <p14:creationId xmlns:p14="http://schemas.microsoft.com/office/powerpoint/2010/main" val="176580553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780</Words>
  <Application>Microsoft Macintosh PowerPoint</Application>
  <PresentationFormat>Breitbild</PresentationFormat>
  <Paragraphs>189</Paragraphs>
  <Slides>20</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Calibri</vt:lpstr>
      <vt:lpstr>Calibri Light</vt:lpstr>
      <vt:lpstr>Cambria Math</vt:lpstr>
      <vt:lpstr>Arial</vt:lpstr>
      <vt:lpstr>Office-Design</vt:lpstr>
      <vt:lpstr>Semantik der Aussagenlogik</vt:lpstr>
      <vt:lpstr>Mentimeter: Was bedeutet Aussagenlogik?</vt:lpstr>
      <vt:lpstr>Gliederung</vt:lpstr>
      <vt:lpstr>Was bedeutet Aussagenlogik?</vt:lpstr>
      <vt:lpstr>Definition Syntax</vt:lpstr>
      <vt:lpstr>Symbole des Syntax</vt:lpstr>
      <vt:lpstr>Rechenregeln Syntax</vt:lpstr>
      <vt:lpstr>Definition Semantik</vt:lpstr>
      <vt:lpstr>Bedeutung der Junktoren</vt:lpstr>
      <vt:lpstr>Konjuktion UND</vt:lpstr>
      <vt:lpstr>Disjuktion ODER</vt:lpstr>
      <vt:lpstr>Negation</vt:lpstr>
      <vt:lpstr>Implikation</vt:lpstr>
      <vt:lpstr>Äquivalenz</vt:lpstr>
      <vt:lpstr>Falsum</vt:lpstr>
      <vt:lpstr>Theorem 1.2.2 und Lemma 1.2.3</vt:lpstr>
      <vt:lpstr>Definition 1.2.4</vt:lpstr>
      <vt:lpstr>Definition 1.2.5, Theorem 1.2.6, Lemma 1.2.7</vt:lpstr>
      <vt:lpstr>Literaturverzeichnis</vt:lpstr>
      <vt:lpstr>Abbildungsverzeichnis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Esther Hoesmann</dc:creator>
  <cp:lastModifiedBy>Esther Hoesmann</cp:lastModifiedBy>
  <cp:revision>33</cp:revision>
  <dcterms:created xsi:type="dcterms:W3CDTF">2023-03-16T09:35:05Z</dcterms:created>
  <dcterms:modified xsi:type="dcterms:W3CDTF">2023-03-17T13:04:13Z</dcterms:modified>
</cp:coreProperties>
</file>